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6" r:id="rId6"/>
    <p:sldId id="260" r:id="rId7"/>
    <p:sldId id="267" r:id="rId8"/>
    <p:sldId id="261" r:id="rId9"/>
    <p:sldId id="268" r:id="rId10"/>
    <p:sldId id="262" r:id="rId11"/>
    <p:sldId id="269" r:id="rId12"/>
    <p:sldId id="263" r:id="rId13"/>
    <p:sldId id="270" r:id="rId14"/>
    <p:sldId id="271" r:id="rId15"/>
    <p:sldId id="272" r:id="rId16"/>
    <p:sldId id="276" r:id="rId17"/>
    <p:sldId id="273" r:id="rId18"/>
    <p:sldId id="277" r:id="rId19"/>
    <p:sldId id="285" r:id="rId20"/>
    <p:sldId id="299" r:id="rId21"/>
    <p:sldId id="286" r:id="rId22"/>
    <p:sldId id="278" r:id="rId23"/>
    <p:sldId id="287" r:id="rId24"/>
    <p:sldId id="288" r:id="rId25"/>
    <p:sldId id="289" r:id="rId26"/>
    <p:sldId id="290" r:id="rId27"/>
    <p:sldId id="282" r:id="rId28"/>
    <p:sldId id="280" r:id="rId29"/>
    <p:sldId id="291" r:id="rId30"/>
    <p:sldId id="292" r:id="rId31"/>
    <p:sldId id="293" r:id="rId32"/>
    <p:sldId id="294" r:id="rId33"/>
    <p:sldId id="295" r:id="rId34"/>
    <p:sldId id="296" r:id="rId35"/>
    <p:sldId id="297" r:id="rId36"/>
    <p:sldId id="300" r:id="rId37"/>
    <p:sldId id="301" r:id="rId3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1594"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ata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6" Type="http://schemas.openxmlformats.org/officeDocument/2006/relationships/image" Target="../media/image27.svg"/><Relationship Id="rId5" Type="http://schemas.openxmlformats.org/officeDocument/2006/relationships/image" Target="../media/image26.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7F6EB8-00E1-4360-BEAE-1F1E72EF9ED9}" type="doc">
      <dgm:prSet loTypeId="urn:microsoft.com/office/officeart/2005/8/layout/vList2" loCatId="list" qsTypeId="urn:microsoft.com/office/officeart/2005/8/quickstyle/simple4" qsCatId="simple" csTypeId="urn:microsoft.com/office/officeart/2005/8/colors/colorful5" csCatId="colorful"/>
      <dgm:spPr/>
      <dgm:t>
        <a:bodyPr/>
        <a:lstStyle/>
        <a:p>
          <a:endParaRPr lang="en-US"/>
        </a:p>
      </dgm:t>
    </dgm:pt>
    <dgm:pt modelId="{83D63BEE-828E-4148-9DDA-52D01DC4FA76}">
      <dgm:prSet/>
      <dgm:spPr/>
      <dgm:t>
        <a:bodyPr/>
        <a:lstStyle/>
        <a:p>
          <a:r>
            <a:rPr lang="en-US"/>
            <a:t>TCP New Reno</a:t>
          </a:r>
        </a:p>
      </dgm:t>
    </dgm:pt>
    <dgm:pt modelId="{24D7BA8C-0F2D-48F8-90D0-8EEC907F38FC}" type="parTrans" cxnId="{6D1D82F6-4680-49DC-A77C-C4726816AC1A}">
      <dgm:prSet/>
      <dgm:spPr/>
      <dgm:t>
        <a:bodyPr/>
        <a:lstStyle/>
        <a:p>
          <a:endParaRPr lang="en-US"/>
        </a:p>
      </dgm:t>
    </dgm:pt>
    <dgm:pt modelId="{B7162A05-EFC2-4944-A5EB-8E53EAFDE59F}" type="sibTrans" cxnId="{6D1D82F6-4680-49DC-A77C-C4726816AC1A}">
      <dgm:prSet/>
      <dgm:spPr/>
      <dgm:t>
        <a:bodyPr/>
        <a:lstStyle/>
        <a:p>
          <a:endParaRPr lang="en-US"/>
        </a:p>
      </dgm:t>
    </dgm:pt>
    <dgm:pt modelId="{1AE89DE2-FC7F-4D2E-9631-5515EBAAE686}">
      <dgm:prSet/>
      <dgm:spPr/>
      <dgm:t>
        <a:bodyPr/>
        <a:lstStyle/>
        <a:p>
          <a:r>
            <a:rPr lang="en-US"/>
            <a:t>TCP CUBIC</a:t>
          </a:r>
        </a:p>
      </dgm:t>
    </dgm:pt>
    <dgm:pt modelId="{BFE90A7D-D30D-4209-9B94-DF71DEC044AE}" type="parTrans" cxnId="{E0789EAD-3F11-4E06-8E3E-B987736BE04A}">
      <dgm:prSet/>
      <dgm:spPr/>
      <dgm:t>
        <a:bodyPr/>
        <a:lstStyle/>
        <a:p>
          <a:endParaRPr lang="en-US"/>
        </a:p>
      </dgm:t>
    </dgm:pt>
    <dgm:pt modelId="{35C2884F-D4B0-4F2E-9FA8-04A1FA55B661}" type="sibTrans" cxnId="{E0789EAD-3F11-4E06-8E3E-B987736BE04A}">
      <dgm:prSet/>
      <dgm:spPr/>
      <dgm:t>
        <a:bodyPr/>
        <a:lstStyle/>
        <a:p>
          <a:endParaRPr lang="en-US"/>
        </a:p>
      </dgm:t>
    </dgm:pt>
    <dgm:pt modelId="{D093E782-8DDF-4273-8A90-2C99683391A4}">
      <dgm:prSet/>
      <dgm:spPr/>
      <dgm:t>
        <a:bodyPr/>
        <a:lstStyle/>
        <a:p>
          <a:r>
            <a:rPr lang="en-US" dirty="0"/>
            <a:t>TCP BBR</a:t>
          </a:r>
        </a:p>
      </dgm:t>
    </dgm:pt>
    <dgm:pt modelId="{C71C05A3-C101-4D77-9483-2B20C85D5C78}" type="parTrans" cxnId="{5FDDA612-94E6-448F-8336-BE08B7861C54}">
      <dgm:prSet/>
      <dgm:spPr/>
      <dgm:t>
        <a:bodyPr/>
        <a:lstStyle/>
        <a:p>
          <a:endParaRPr lang="en-US"/>
        </a:p>
      </dgm:t>
    </dgm:pt>
    <dgm:pt modelId="{29D665AE-370D-4ABF-A675-CFA060AA871B}" type="sibTrans" cxnId="{5FDDA612-94E6-448F-8336-BE08B7861C54}">
      <dgm:prSet/>
      <dgm:spPr/>
      <dgm:t>
        <a:bodyPr/>
        <a:lstStyle/>
        <a:p>
          <a:endParaRPr lang="en-US"/>
        </a:p>
      </dgm:t>
    </dgm:pt>
    <dgm:pt modelId="{D584107E-5B52-4F0F-A2F1-AABFC678F7D5}">
      <dgm:prSet/>
      <dgm:spPr/>
      <dgm:t>
        <a:bodyPr/>
        <a:lstStyle/>
        <a:p>
          <a:r>
            <a:rPr lang="en-US"/>
            <a:t>DCTCP</a:t>
          </a:r>
        </a:p>
      </dgm:t>
    </dgm:pt>
    <dgm:pt modelId="{AFB1CE2C-1DA8-4B6E-AC92-D3ACDF71217A}" type="parTrans" cxnId="{A3098EE3-C28D-4976-AF05-BEFDF3F7E06C}">
      <dgm:prSet/>
      <dgm:spPr/>
      <dgm:t>
        <a:bodyPr/>
        <a:lstStyle/>
        <a:p>
          <a:endParaRPr lang="en-US"/>
        </a:p>
      </dgm:t>
    </dgm:pt>
    <dgm:pt modelId="{F088245B-57FC-4A4F-B69F-8E10F3792A7D}" type="sibTrans" cxnId="{A3098EE3-C28D-4976-AF05-BEFDF3F7E06C}">
      <dgm:prSet/>
      <dgm:spPr/>
      <dgm:t>
        <a:bodyPr/>
        <a:lstStyle/>
        <a:p>
          <a:endParaRPr lang="en-US"/>
        </a:p>
      </dgm:t>
    </dgm:pt>
    <dgm:pt modelId="{F4699358-B7D4-423A-97A6-C1CFEC19B1EC}" type="pres">
      <dgm:prSet presAssocID="{C57F6EB8-00E1-4360-BEAE-1F1E72EF9ED9}" presName="linear" presStyleCnt="0">
        <dgm:presLayoutVars>
          <dgm:animLvl val="lvl"/>
          <dgm:resizeHandles val="exact"/>
        </dgm:presLayoutVars>
      </dgm:prSet>
      <dgm:spPr/>
    </dgm:pt>
    <dgm:pt modelId="{7EAA7F02-A616-4407-AA4A-83501F2C5FE4}" type="pres">
      <dgm:prSet presAssocID="{83D63BEE-828E-4148-9DDA-52D01DC4FA76}" presName="parentText" presStyleLbl="node1" presStyleIdx="0" presStyleCnt="4">
        <dgm:presLayoutVars>
          <dgm:chMax val="0"/>
          <dgm:bulletEnabled val="1"/>
        </dgm:presLayoutVars>
      </dgm:prSet>
      <dgm:spPr/>
    </dgm:pt>
    <dgm:pt modelId="{5AE4DD2D-8BED-4BDC-8561-47D1A068B6A9}" type="pres">
      <dgm:prSet presAssocID="{B7162A05-EFC2-4944-A5EB-8E53EAFDE59F}" presName="spacer" presStyleCnt="0"/>
      <dgm:spPr/>
    </dgm:pt>
    <dgm:pt modelId="{BEC394C2-985E-495B-8CF0-875AEE61080C}" type="pres">
      <dgm:prSet presAssocID="{1AE89DE2-FC7F-4D2E-9631-5515EBAAE686}" presName="parentText" presStyleLbl="node1" presStyleIdx="1" presStyleCnt="4">
        <dgm:presLayoutVars>
          <dgm:chMax val="0"/>
          <dgm:bulletEnabled val="1"/>
        </dgm:presLayoutVars>
      </dgm:prSet>
      <dgm:spPr/>
    </dgm:pt>
    <dgm:pt modelId="{D8C95B0A-FF53-4CB0-BF14-EB765C6D4D1B}" type="pres">
      <dgm:prSet presAssocID="{35C2884F-D4B0-4F2E-9FA8-04A1FA55B661}" presName="spacer" presStyleCnt="0"/>
      <dgm:spPr/>
    </dgm:pt>
    <dgm:pt modelId="{7EACF932-83AF-41F2-8B23-7F658DAFEBB1}" type="pres">
      <dgm:prSet presAssocID="{D093E782-8DDF-4273-8A90-2C99683391A4}" presName="parentText" presStyleLbl="node1" presStyleIdx="2" presStyleCnt="4">
        <dgm:presLayoutVars>
          <dgm:chMax val="0"/>
          <dgm:bulletEnabled val="1"/>
        </dgm:presLayoutVars>
      </dgm:prSet>
      <dgm:spPr/>
    </dgm:pt>
    <dgm:pt modelId="{63281D4A-7E8E-4F67-94B1-53E538867CFA}" type="pres">
      <dgm:prSet presAssocID="{29D665AE-370D-4ABF-A675-CFA060AA871B}" presName="spacer" presStyleCnt="0"/>
      <dgm:spPr/>
    </dgm:pt>
    <dgm:pt modelId="{88525CE1-6AD6-4C68-8C3D-43615781D16F}" type="pres">
      <dgm:prSet presAssocID="{D584107E-5B52-4F0F-A2F1-AABFC678F7D5}" presName="parentText" presStyleLbl="node1" presStyleIdx="3" presStyleCnt="4">
        <dgm:presLayoutVars>
          <dgm:chMax val="0"/>
          <dgm:bulletEnabled val="1"/>
        </dgm:presLayoutVars>
      </dgm:prSet>
      <dgm:spPr/>
    </dgm:pt>
  </dgm:ptLst>
  <dgm:cxnLst>
    <dgm:cxn modelId="{5FDDA612-94E6-448F-8336-BE08B7861C54}" srcId="{C57F6EB8-00E1-4360-BEAE-1F1E72EF9ED9}" destId="{D093E782-8DDF-4273-8A90-2C99683391A4}" srcOrd="2" destOrd="0" parTransId="{C71C05A3-C101-4D77-9483-2B20C85D5C78}" sibTransId="{29D665AE-370D-4ABF-A675-CFA060AA871B}"/>
    <dgm:cxn modelId="{70447D5D-45CF-4BE3-8F61-F087134171B8}" type="presOf" srcId="{D093E782-8DDF-4273-8A90-2C99683391A4}" destId="{7EACF932-83AF-41F2-8B23-7F658DAFEBB1}" srcOrd="0" destOrd="0" presId="urn:microsoft.com/office/officeart/2005/8/layout/vList2"/>
    <dgm:cxn modelId="{69F94863-20B4-4E1D-BB8F-ECB95EE7C894}" type="presOf" srcId="{1AE89DE2-FC7F-4D2E-9631-5515EBAAE686}" destId="{BEC394C2-985E-495B-8CF0-875AEE61080C}" srcOrd="0" destOrd="0" presId="urn:microsoft.com/office/officeart/2005/8/layout/vList2"/>
    <dgm:cxn modelId="{C869ED93-ED8A-460E-9E65-09DCB6498E3A}" type="presOf" srcId="{C57F6EB8-00E1-4360-BEAE-1F1E72EF9ED9}" destId="{F4699358-B7D4-423A-97A6-C1CFEC19B1EC}" srcOrd="0" destOrd="0" presId="urn:microsoft.com/office/officeart/2005/8/layout/vList2"/>
    <dgm:cxn modelId="{E0789EAD-3F11-4E06-8E3E-B987736BE04A}" srcId="{C57F6EB8-00E1-4360-BEAE-1F1E72EF9ED9}" destId="{1AE89DE2-FC7F-4D2E-9631-5515EBAAE686}" srcOrd="1" destOrd="0" parTransId="{BFE90A7D-D30D-4209-9B94-DF71DEC044AE}" sibTransId="{35C2884F-D4B0-4F2E-9FA8-04A1FA55B661}"/>
    <dgm:cxn modelId="{E83093B0-F9C7-4658-9483-4BEED2F06AB1}" type="presOf" srcId="{D584107E-5B52-4F0F-A2F1-AABFC678F7D5}" destId="{88525CE1-6AD6-4C68-8C3D-43615781D16F}" srcOrd="0" destOrd="0" presId="urn:microsoft.com/office/officeart/2005/8/layout/vList2"/>
    <dgm:cxn modelId="{B44773B5-10B2-4532-A534-633ECC2C25AF}" type="presOf" srcId="{83D63BEE-828E-4148-9DDA-52D01DC4FA76}" destId="{7EAA7F02-A616-4407-AA4A-83501F2C5FE4}" srcOrd="0" destOrd="0" presId="urn:microsoft.com/office/officeart/2005/8/layout/vList2"/>
    <dgm:cxn modelId="{A3098EE3-C28D-4976-AF05-BEFDF3F7E06C}" srcId="{C57F6EB8-00E1-4360-BEAE-1F1E72EF9ED9}" destId="{D584107E-5B52-4F0F-A2F1-AABFC678F7D5}" srcOrd="3" destOrd="0" parTransId="{AFB1CE2C-1DA8-4B6E-AC92-D3ACDF71217A}" sibTransId="{F088245B-57FC-4A4F-B69F-8E10F3792A7D}"/>
    <dgm:cxn modelId="{6D1D82F6-4680-49DC-A77C-C4726816AC1A}" srcId="{C57F6EB8-00E1-4360-BEAE-1F1E72EF9ED9}" destId="{83D63BEE-828E-4148-9DDA-52D01DC4FA76}" srcOrd="0" destOrd="0" parTransId="{24D7BA8C-0F2D-48F8-90D0-8EEC907F38FC}" sibTransId="{B7162A05-EFC2-4944-A5EB-8E53EAFDE59F}"/>
    <dgm:cxn modelId="{D99CEBF0-E97A-4B37-B0C3-E270F116E5BE}" type="presParOf" srcId="{F4699358-B7D4-423A-97A6-C1CFEC19B1EC}" destId="{7EAA7F02-A616-4407-AA4A-83501F2C5FE4}" srcOrd="0" destOrd="0" presId="urn:microsoft.com/office/officeart/2005/8/layout/vList2"/>
    <dgm:cxn modelId="{71DF9465-61D4-4254-A7FB-41A538B4D02D}" type="presParOf" srcId="{F4699358-B7D4-423A-97A6-C1CFEC19B1EC}" destId="{5AE4DD2D-8BED-4BDC-8561-47D1A068B6A9}" srcOrd="1" destOrd="0" presId="urn:microsoft.com/office/officeart/2005/8/layout/vList2"/>
    <dgm:cxn modelId="{1A9809A5-92D9-4B15-8839-0EB43FF8311D}" type="presParOf" srcId="{F4699358-B7D4-423A-97A6-C1CFEC19B1EC}" destId="{BEC394C2-985E-495B-8CF0-875AEE61080C}" srcOrd="2" destOrd="0" presId="urn:microsoft.com/office/officeart/2005/8/layout/vList2"/>
    <dgm:cxn modelId="{68B37510-AE91-4F35-8031-D56BFC56AFEB}" type="presParOf" srcId="{F4699358-B7D4-423A-97A6-C1CFEC19B1EC}" destId="{D8C95B0A-FF53-4CB0-BF14-EB765C6D4D1B}" srcOrd="3" destOrd="0" presId="urn:microsoft.com/office/officeart/2005/8/layout/vList2"/>
    <dgm:cxn modelId="{BC18FBC9-CCE7-4A04-BE8C-04B3F82B3F01}" type="presParOf" srcId="{F4699358-B7D4-423A-97A6-C1CFEC19B1EC}" destId="{7EACF932-83AF-41F2-8B23-7F658DAFEBB1}" srcOrd="4" destOrd="0" presId="urn:microsoft.com/office/officeart/2005/8/layout/vList2"/>
    <dgm:cxn modelId="{192479B6-D419-4418-B434-0B6193A9EA0A}" type="presParOf" srcId="{F4699358-B7D4-423A-97A6-C1CFEC19B1EC}" destId="{63281D4A-7E8E-4F67-94B1-53E538867CFA}" srcOrd="5" destOrd="0" presId="urn:microsoft.com/office/officeart/2005/8/layout/vList2"/>
    <dgm:cxn modelId="{9303F64C-B417-4F61-B9EE-7081143A55B1}" type="presParOf" srcId="{F4699358-B7D4-423A-97A6-C1CFEC19B1EC}" destId="{88525CE1-6AD6-4C68-8C3D-43615781D16F}"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0DDF30-C8E9-42FE-B6CC-B1C915E6EA2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F9C80B-2161-47BA-A0C7-5B437B7B206D}">
      <dgm:prSet/>
      <dgm:spPr/>
      <dgm:t>
        <a:bodyPr/>
        <a:lstStyle/>
        <a:p>
          <a:pPr>
            <a:lnSpc>
              <a:spcPct val="100000"/>
            </a:lnSpc>
          </a:pPr>
          <a:r>
            <a:rPr lang="en-GB" dirty="0"/>
            <a:t>Set up : the same flows and RTT and same protocol and same size </a:t>
          </a:r>
          <a:endParaRPr lang="en-US" dirty="0"/>
        </a:p>
      </dgm:t>
    </dgm:pt>
    <dgm:pt modelId="{A44815C2-723D-4671-A8F9-0E7CFBBDDF26}" type="parTrans" cxnId="{1FEE487B-B5DD-4273-A070-6BD826E2A8FB}">
      <dgm:prSet/>
      <dgm:spPr/>
      <dgm:t>
        <a:bodyPr/>
        <a:lstStyle/>
        <a:p>
          <a:endParaRPr lang="en-US"/>
        </a:p>
      </dgm:t>
    </dgm:pt>
    <dgm:pt modelId="{C088A73E-3872-41E4-B334-FCF7770E90B9}" type="sibTrans" cxnId="{1FEE487B-B5DD-4273-A070-6BD826E2A8FB}">
      <dgm:prSet/>
      <dgm:spPr/>
      <dgm:t>
        <a:bodyPr/>
        <a:lstStyle/>
        <a:p>
          <a:pPr>
            <a:lnSpc>
              <a:spcPct val="100000"/>
            </a:lnSpc>
          </a:pPr>
          <a:endParaRPr lang="en-US"/>
        </a:p>
      </dgm:t>
    </dgm:pt>
    <dgm:pt modelId="{89AFF774-DB98-4B24-8197-6DCB00C77E93}">
      <dgm:prSet/>
      <dgm:spPr/>
      <dgm:t>
        <a:bodyPr/>
        <a:lstStyle/>
        <a:p>
          <a:pPr>
            <a:lnSpc>
              <a:spcPct val="100000"/>
            </a:lnSpc>
          </a:pPr>
          <a:r>
            <a:rPr lang="en-GB" dirty="0"/>
            <a:t>Metrics : JFI , per- flow throughput</a:t>
          </a:r>
          <a:endParaRPr lang="en-US" dirty="0"/>
        </a:p>
      </dgm:t>
    </dgm:pt>
    <dgm:pt modelId="{3AD5BECD-094D-4F7E-BB79-C6626E25D204}" type="parTrans" cxnId="{9E11AD21-88BA-44E9-81F7-0AA423CBCB35}">
      <dgm:prSet/>
      <dgm:spPr/>
      <dgm:t>
        <a:bodyPr/>
        <a:lstStyle/>
        <a:p>
          <a:endParaRPr lang="en-US"/>
        </a:p>
      </dgm:t>
    </dgm:pt>
    <dgm:pt modelId="{06C2E382-8893-4AB3-AE7B-E2FB5795A4BF}" type="sibTrans" cxnId="{9E11AD21-88BA-44E9-81F7-0AA423CBCB35}">
      <dgm:prSet/>
      <dgm:spPr/>
      <dgm:t>
        <a:bodyPr/>
        <a:lstStyle/>
        <a:p>
          <a:pPr>
            <a:lnSpc>
              <a:spcPct val="100000"/>
            </a:lnSpc>
          </a:pPr>
          <a:endParaRPr lang="en-US"/>
        </a:p>
      </dgm:t>
    </dgm:pt>
    <dgm:pt modelId="{57609FC9-1AC6-4B7C-A627-6E131E7724FC}">
      <dgm:prSet/>
      <dgm:spPr/>
      <dgm:t>
        <a:bodyPr/>
        <a:lstStyle/>
        <a:p>
          <a:pPr>
            <a:lnSpc>
              <a:spcPct val="100000"/>
            </a:lnSpc>
          </a:pPr>
          <a:r>
            <a:rPr lang="en-GB" dirty="0"/>
            <a:t>Expectation : G-index=0, JFI=1,</a:t>
          </a:r>
          <a:r>
            <a:rPr lang="en-GB" b="0" dirty="0"/>
            <a:t> all flows should achieve nearly equal throughput</a:t>
          </a:r>
          <a:r>
            <a:rPr lang="en-GB" dirty="0"/>
            <a:t> </a:t>
          </a:r>
          <a:endParaRPr lang="en-US" b="0" dirty="0"/>
        </a:p>
      </dgm:t>
    </dgm:pt>
    <dgm:pt modelId="{C6C89628-8C57-467F-94A6-02345BBFEE42}" type="parTrans" cxnId="{8C02F0AC-3549-4EA2-B22A-FF352A0B09DA}">
      <dgm:prSet/>
      <dgm:spPr/>
      <dgm:t>
        <a:bodyPr/>
        <a:lstStyle/>
        <a:p>
          <a:endParaRPr lang="en-US"/>
        </a:p>
      </dgm:t>
    </dgm:pt>
    <dgm:pt modelId="{26B41BE1-1016-48D4-851D-57B0CD0DF96A}" type="sibTrans" cxnId="{8C02F0AC-3549-4EA2-B22A-FF352A0B09DA}">
      <dgm:prSet/>
      <dgm:spPr/>
      <dgm:t>
        <a:bodyPr/>
        <a:lstStyle/>
        <a:p>
          <a:endParaRPr lang="en-US"/>
        </a:p>
      </dgm:t>
    </dgm:pt>
    <dgm:pt modelId="{8D3D5DED-1D4F-4EC7-8700-55EF92890C62}" type="pres">
      <dgm:prSet presAssocID="{670DDF30-C8E9-42FE-B6CC-B1C915E6EA2D}" presName="root" presStyleCnt="0">
        <dgm:presLayoutVars>
          <dgm:dir/>
          <dgm:resizeHandles val="exact"/>
        </dgm:presLayoutVars>
      </dgm:prSet>
      <dgm:spPr/>
    </dgm:pt>
    <dgm:pt modelId="{2B999C00-46F2-486B-85CE-C29844822758}" type="pres">
      <dgm:prSet presAssocID="{F8F9C80B-2161-47BA-A0C7-5B437B7B206D}" presName="compNode" presStyleCnt="0"/>
      <dgm:spPr/>
    </dgm:pt>
    <dgm:pt modelId="{1A870B83-99FF-46E0-A470-9FE637137B9E}" type="pres">
      <dgm:prSet presAssocID="{F8F9C80B-2161-47BA-A0C7-5B437B7B206D}" presName="bgRect" presStyleLbl="bgShp" presStyleIdx="0" presStyleCnt="3"/>
      <dgm:spPr/>
    </dgm:pt>
    <dgm:pt modelId="{49F8F439-E90C-4499-B831-9D5F3A4D0121}" type="pres">
      <dgm:prSet presAssocID="{F8F9C80B-2161-47BA-A0C7-5B437B7B206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lowchart"/>
        </a:ext>
      </dgm:extLst>
    </dgm:pt>
    <dgm:pt modelId="{2698FC2C-A313-46BC-B82A-52EF55531201}" type="pres">
      <dgm:prSet presAssocID="{F8F9C80B-2161-47BA-A0C7-5B437B7B206D}" presName="spaceRect" presStyleCnt="0"/>
      <dgm:spPr/>
    </dgm:pt>
    <dgm:pt modelId="{1458CB1B-B33B-4A0C-A825-A38E1B375719}" type="pres">
      <dgm:prSet presAssocID="{F8F9C80B-2161-47BA-A0C7-5B437B7B206D}" presName="parTx" presStyleLbl="revTx" presStyleIdx="0" presStyleCnt="3">
        <dgm:presLayoutVars>
          <dgm:chMax val="0"/>
          <dgm:chPref val="0"/>
        </dgm:presLayoutVars>
      </dgm:prSet>
      <dgm:spPr/>
    </dgm:pt>
    <dgm:pt modelId="{BB9E98C5-1DD2-4394-A16A-D11DD49F6C72}" type="pres">
      <dgm:prSet presAssocID="{C088A73E-3872-41E4-B334-FCF7770E90B9}" presName="sibTrans" presStyleCnt="0"/>
      <dgm:spPr/>
    </dgm:pt>
    <dgm:pt modelId="{33AF3BAC-598E-4066-A571-9AF47B4AE496}" type="pres">
      <dgm:prSet presAssocID="{89AFF774-DB98-4B24-8197-6DCB00C77E93}" presName="compNode" presStyleCnt="0"/>
      <dgm:spPr/>
    </dgm:pt>
    <dgm:pt modelId="{EAE71653-800E-406D-9C6E-26E5ECCDB938}" type="pres">
      <dgm:prSet presAssocID="{89AFF774-DB98-4B24-8197-6DCB00C77E93}" presName="bgRect" presStyleLbl="bgShp" presStyleIdx="1" presStyleCnt="3"/>
      <dgm:spPr/>
    </dgm:pt>
    <dgm:pt modelId="{F21459F4-B869-4803-ACB9-156ACDF6EB9A}" type="pres">
      <dgm:prSet presAssocID="{89AFF774-DB98-4B24-8197-6DCB00C77E9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r"/>
        </a:ext>
      </dgm:extLst>
    </dgm:pt>
    <dgm:pt modelId="{FAA9B400-6978-4FD6-9DC4-78DF4EA18486}" type="pres">
      <dgm:prSet presAssocID="{89AFF774-DB98-4B24-8197-6DCB00C77E93}" presName="spaceRect" presStyleCnt="0"/>
      <dgm:spPr/>
    </dgm:pt>
    <dgm:pt modelId="{B3E1E469-821D-4A97-8E65-807E11AEE54F}" type="pres">
      <dgm:prSet presAssocID="{89AFF774-DB98-4B24-8197-6DCB00C77E93}" presName="parTx" presStyleLbl="revTx" presStyleIdx="1" presStyleCnt="3">
        <dgm:presLayoutVars>
          <dgm:chMax val="0"/>
          <dgm:chPref val="0"/>
        </dgm:presLayoutVars>
      </dgm:prSet>
      <dgm:spPr/>
    </dgm:pt>
    <dgm:pt modelId="{5C36C5E5-D9D3-499C-A8D6-2DC584C53680}" type="pres">
      <dgm:prSet presAssocID="{06C2E382-8893-4AB3-AE7B-E2FB5795A4BF}" presName="sibTrans" presStyleCnt="0"/>
      <dgm:spPr/>
    </dgm:pt>
    <dgm:pt modelId="{4490ACAE-74A5-448A-B630-9795DBB00DC9}" type="pres">
      <dgm:prSet presAssocID="{57609FC9-1AC6-4B7C-A627-6E131E7724FC}" presName="compNode" presStyleCnt="0"/>
      <dgm:spPr/>
    </dgm:pt>
    <dgm:pt modelId="{F5FA2ADE-AB15-49E4-AB1E-6DFA6D0F345F}" type="pres">
      <dgm:prSet presAssocID="{57609FC9-1AC6-4B7C-A627-6E131E7724FC}" presName="bgRect" presStyleLbl="bgShp" presStyleIdx="2" presStyleCnt="3"/>
      <dgm:spPr/>
    </dgm:pt>
    <dgm:pt modelId="{026A9DA6-B00C-455C-B565-C6EAA187748C}" type="pres">
      <dgm:prSet presAssocID="{57609FC9-1AC6-4B7C-A627-6E131E7724F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FC25F4B0-4220-46B6-9682-463AE9D3C2F1}" type="pres">
      <dgm:prSet presAssocID="{57609FC9-1AC6-4B7C-A627-6E131E7724FC}" presName="spaceRect" presStyleCnt="0"/>
      <dgm:spPr/>
    </dgm:pt>
    <dgm:pt modelId="{34E32AD4-66DC-4EA6-93C4-B8853DD644F1}" type="pres">
      <dgm:prSet presAssocID="{57609FC9-1AC6-4B7C-A627-6E131E7724FC}" presName="parTx" presStyleLbl="revTx" presStyleIdx="2" presStyleCnt="3">
        <dgm:presLayoutVars>
          <dgm:chMax val="0"/>
          <dgm:chPref val="0"/>
        </dgm:presLayoutVars>
      </dgm:prSet>
      <dgm:spPr/>
    </dgm:pt>
  </dgm:ptLst>
  <dgm:cxnLst>
    <dgm:cxn modelId="{9E11AD21-88BA-44E9-81F7-0AA423CBCB35}" srcId="{670DDF30-C8E9-42FE-B6CC-B1C915E6EA2D}" destId="{89AFF774-DB98-4B24-8197-6DCB00C77E93}" srcOrd="1" destOrd="0" parTransId="{3AD5BECD-094D-4F7E-BB79-C6626E25D204}" sibTransId="{06C2E382-8893-4AB3-AE7B-E2FB5795A4BF}"/>
    <dgm:cxn modelId="{92586C60-C69B-4BDC-AC57-50686DC659F8}" type="presOf" srcId="{89AFF774-DB98-4B24-8197-6DCB00C77E93}" destId="{B3E1E469-821D-4A97-8E65-807E11AEE54F}" srcOrd="0" destOrd="0" presId="urn:microsoft.com/office/officeart/2018/2/layout/IconVerticalSolidList"/>
    <dgm:cxn modelId="{79BE1F4B-A76F-4DA9-8326-E162B1C6900D}" type="presOf" srcId="{F8F9C80B-2161-47BA-A0C7-5B437B7B206D}" destId="{1458CB1B-B33B-4A0C-A825-A38E1B375719}" srcOrd="0" destOrd="0" presId="urn:microsoft.com/office/officeart/2018/2/layout/IconVerticalSolidList"/>
    <dgm:cxn modelId="{1FEE487B-B5DD-4273-A070-6BD826E2A8FB}" srcId="{670DDF30-C8E9-42FE-B6CC-B1C915E6EA2D}" destId="{F8F9C80B-2161-47BA-A0C7-5B437B7B206D}" srcOrd="0" destOrd="0" parTransId="{A44815C2-723D-4671-A8F9-0E7CFBBDDF26}" sibTransId="{C088A73E-3872-41E4-B334-FCF7770E90B9}"/>
    <dgm:cxn modelId="{4F1B337F-5ACC-484B-9367-C6027AD32BFB}" type="presOf" srcId="{670DDF30-C8E9-42FE-B6CC-B1C915E6EA2D}" destId="{8D3D5DED-1D4F-4EC7-8700-55EF92890C62}" srcOrd="0" destOrd="0" presId="urn:microsoft.com/office/officeart/2018/2/layout/IconVerticalSolidList"/>
    <dgm:cxn modelId="{E9277D99-C91C-4A36-BE36-EA211257AE6C}" type="presOf" srcId="{57609FC9-1AC6-4B7C-A627-6E131E7724FC}" destId="{34E32AD4-66DC-4EA6-93C4-B8853DD644F1}" srcOrd="0" destOrd="0" presId="urn:microsoft.com/office/officeart/2018/2/layout/IconVerticalSolidList"/>
    <dgm:cxn modelId="{8C02F0AC-3549-4EA2-B22A-FF352A0B09DA}" srcId="{670DDF30-C8E9-42FE-B6CC-B1C915E6EA2D}" destId="{57609FC9-1AC6-4B7C-A627-6E131E7724FC}" srcOrd="2" destOrd="0" parTransId="{C6C89628-8C57-467F-94A6-02345BBFEE42}" sibTransId="{26B41BE1-1016-48D4-851D-57B0CD0DF96A}"/>
    <dgm:cxn modelId="{921B9846-D645-448E-8324-846DC773BE14}" type="presParOf" srcId="{8D3D5DED-1D4F-4EC7-8700-55EF92890C62}" destId="{2B999C00-46F2-486B-85CE-C29844822758}" srcOrd="0" destOrd="0" presId="urn:microsoft.com/office/officeart/2018/2/layout/IconVerticalSolidList"/>
    <dgm:cxn modelId="{431BA3EF-6CA8-4681-9241-DA146A4221F2}" type="presParOf" srcId="{2B999C00-46F2-486B-85CE-C29844822758}" destId="{1A870B83-99FF-46E0-A470-9FE637137B9E}" srcOrd="0" destOrd="0" presId="urn:microsoft.com/office/officeart/2018/2/layout/IconVerticalSolidList"/>
    <dgm:cxn modelId="{5914AB63-0B01-4CFB-B60B-DE8F30D0EE0E}" type="presParOf" srcId="{2B999C00-46F2-486B-85CE-C29844822758}" destId="{49F8F439-E90C-4499-B831-9D5F3A4D0121}" srcOrd="1" destOrd="0" presId="urn:microsoft.com/office/officeart/2018/2/layout/IconVerticalSolidList"/>
    <dgm:cxn modelId="{045BFD39-51BB-4721-A523-E813E197C3FB}" type="presParOf" srcId="{2B999C00-46F2-486B-85CE-C29844822758}" destId="{2698FC2C-A313-46BC-B82A-52EF55531201}" srcOrd="2" destOrd="0" presId="urn:microsoft.com/office/officeart/2018/2/layout/IconVerticalSolidList"/>
    <dgm:cxn modelId="{3C160EA8-851C-4C8D-ABB1-BDD134848CF9}" type="presParOf" srcId="{2B999C00-46F2-486B-85CE-C29844822758}" destId="{1458CB1B-B33B-4A0C-A825-A38E1B375719}" srcOrd="3" destOrd="0" presId="urn:microsoft.com/office/officeart/2018/2/layout/IconVerticalSolidList"/>
    <dgm:cxn modelId="{6FAF4B08-91C2-4C38-BB12-8892230AB836}" type="presParOf" srcId="{8D3D5DED-1D4F-4EC7-8700-55EF92890C62}" destId="{BB9E98C5-1DD2-4394-A16A-D11DD49F6C72}" srcOrd="1" destOrd="0" presId="urn:microsoft.com/office/officeart/2018/2/layout/IconVerticalSolidList"/>
    <dgm:cxn modelId="{EBEEFE29-B105-44AF-96ED-2A67171FDDA4}" type="presParOf" srcId="{8D3D5DED-1D4F-4EC7-8700-55EF92890C62}" destId="{33AF3BAC-598E-4066-A571-9AF47B4AE496}" srcOrd="2" destOrd="0" presId="urn:microsoft.com/office/officeart/2018/2/layout/IconVerticalSolidList"/>
    <dgm:cxn modelId="{61FB7F54-C1B2-42BE-A608-A3AB3901D594}" type="presParOf" srcId="{33AF3BAC-598E-4066-A571-9AF47B4AE496}" destId="{EAE71653-800E-406D-9C6E-26E5ECCDB938}" srcOrd="0" destOrd="0" presId="urn:microsoft.com/office/officeart/2018/2/layout/IconVerticalSolidList"/>
    <dgm:cxn modelId="{9F1A2063-B740-495E-8145-485DCDE16F8D}" type="presParOf" srcId="{33AF3BAC-598E-4066-A571-9AF47B4AE496}" destId="{F21459F4-B869-4803-ACB9-156ACDF6EB9A}" srcOrd="1" destOrd="0" presId="urn:microsoft.com/office/officeart/2018/2/layout/IconVerticalSolidList"/>
    <dgm:cxn modelId="{55D99023-C9DD-48A8-A043-1544F5392134}" type="presParOf" srcId="{33AF3BAC-598E-4066-A571-9AF47B4AE496}" destId="{FAA9B400-6978-4FD6-9DC4-78DF4EA18486}" srcOrd="2" destOrd="0" presId="urn:microsoft.com/office/officeart/2018/2/layout/IconVerticalSolidList"/>
    <dgm:cxn modelId="{A042422F-7AA7-41B6-BF3F-8C4BB0CB91F9}" type="presParOf" srcId="{33AF3BAC-598E-4066-A571-9AF47B4AE496}" destId="{B3E1E469-821D-4A97-8E65-807E11AEE54F}" srcOrd="3" destOrd="0" presId="urn:microsoft.com/office/officeart/2018/2/layout/IconVerticalSolidList"/>
    <dgm:cxn modelId="{721C2A9A-85CD-4D71-AEBE-1EB1BF42C152}" type="presParOf" srcId="{8D3D5DED-1D4F-4EC7-8700-55EF92890C62}" destId="{5C36C5E5-D9D3-499C-A8D6-2DC584C53680}" srcOrd="3" destOrd="0" presId="urn:microsoft.com/office/officeart/2018/2/layout/IconVerticalSolidList"/>
    <dgm:cxn modelId="{7E415F6D-95D9-403E-8CE1-89DA7FE53EAC}" type="presParOf" srcId="{8D3D5DED-1D4F-4EC7-8700-55EF92890C62}" destId="{4490ACAE-74A5-448A-B630-9795DBB00DC9}" srcOrd="4" destOrd="0" presId="urn:microsoft.com/office/officeart/2018/2/layout/IconVerticalSolidList"/>
    <dgm:cxn modelId="{F92F6913-B959-4DE6-B2F8-B8B48CEAF165}" type="presParOf" srcId="{4490ACAE-74A5-448A-B630-9795DBB00DC9}" destId="{F5FA2ADE-AB15-49E4-AB1E-6DFA6D0F345F}" srcOrd="0" destOrd="0" presId="urn:microsoft.com/office/officeart/2018/2/layout/IconVerticalSolidList"/>
    <dgm:cxn modelId="{E17EBB85-1620-41C3-B434-558D3718F104}" type="presParOf" srcId="{4490ACAE-74A5-448A-B630-9795DBB00DC9}" destId="{026A9DA6-B00C-455C-B565-C6EAA187748C}" srcOrd="1" destOrd="0" presId="urn:microsoft.com/office/officeart/2018/2/layout/IconVerticalSolidList"/>
    <dgm:cxn modelId="{D524018A-6DD7-4AC9-BB06-85BFC0AC1978}" type="presParOf" srcId="{4490ACAE-74A5-448A-B630-9795DBB00DC9}" destId="{FC25F4B0-4220-46B6-9682-463AE9D3C2F1}" srcOrd="2" destOrd="0" presId="urn:microsoft.com/office/officeart/2018/2/layout/IconVerticalSolidList"/>
    <dgm:cxn modelId="{B79A7840-6F7B-431A-BF21-7E0C8ADF31D4}" type="presParOf" srcId="{4490ACAE-74A5-448A-B630-9795DBB00DC9}" destId="{34E32AD4-66DC-4EA6-93C4-B8853DD644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1258C6F-7BEE-459B-AC9E-EB4E148CB65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4654A9-D6AE-4C6B-83E6-B925AA2D6517}">
      <dgm:prSet/>
      <dgm:spPr/>
      <dgm:t>
        <a:bodyPr/>
        <a:lstStyle/>
        <a:p>
          <a:r>
            <a:rPr lang="en-GB"/>
            <a:t>Why:  To observe how different TCP protocols handle fairness when flows experience different round-trip times.</a:t>
          </a:r>
          <a:endParaRPr lang="en-US"/>
        </a:p>
      </dgm:t>
    </dgm:pt>
    <dgm:pt modelId="{6C333F9A-E570-46C8-AB85-53D1556C67AD}" type="parTrans" cxnId="{CE51ADE5-3D6E-4908-BDB8-FF21D5AC7499}">
      <dgm:prSet/>
      <dgm:spPr/>
      <dgm:t>
        <a:bodyPr/>
        <a:lstStyle/>
        <a:p>
          <a:endParaRPr lang="en-US"/>
        </a:p>
      </dgm:t>
    </dgm:pt>
    <dgm:pt modelId="{C632CAE7-786F-4CD5-8551-1EF53CD3C570}" type="sibTrans" cxnId="{CE51ADE5-3D6E-4908-BDB8-FF21D5AC7499}">
      <dgm:prSet/>
      <dgm:spPr/>
      <dgm:t>
        <a:bodyPr/>
        <a:lstStyle/>
        <a:p>
          <a:endParaRPr lang="en-US"/>
        </a:p>
      </dgm:t>
    </dgm:pt>
    <dgm:pt modelId="{08FDBB82-AA56-4324-BFB5-A4EAEF5D4042}">
      <dgm:prSet/>
      <dgm:spPr/>
      <dgm:t>
        <a:bodyPr/>
        <a:lstStyle/>
        <a:p>
          <a:r>
            <a:rPr lang="en-GB" dirty="0"/>
            <a:t>Set up:  Two flows using the same protocol</a:t>
          </a:r>
          <a:br>
            <a:rPr lang="en-GB" dirty="0"/>
          </a:br>
          <a:r>
            <a:rPr lang="en-GB" dirty="0"/>
            <a:t>Flow 1 RTT = 1ms, Flow 2 RTT = 50ms</a:t>
          </a:r>
          <a:endParaRPr lang="en-US" dirty="0"/>
        </a:p>
      </dgm:t>
    </dgm:pt>
    <dgm:pt modelId="{3A8C07EB-EDE5-4BC4-BD81-EED97BA41900}" type="parTrans" cxnId="{8C4348AB-6D7A-48B3-AE06-ACBE45CEFE6A}">
      <dgm:prSet/>
      <dgm:spPr/>
      <dgm:t>
        <a:bodyPr/>
        <a:lstStyle/>
        <a:p>
          <a:endParaRPr lang="en-US"/>
        </a:p>
      </dgm:t>
    </dgm:pt>
    <dgm:pt modelId="{AB013490-5D5E-4ED3-BEFA-701BF6F372B7}" type="sibTrans" cxnId="{8C4348AB-6D7A-48B3-AE06-ACBE45CEFE6A}">
      <dgm:prSet/>
      <dgm:spPr/>
      <dgm:t>
        <a:bodyPr/>
        <a:lstStyle/>
        <a:p>
          <a:endParaRPr lang="en-US"/>
        </a:p>
      </dgm:t>
    </dgm:pt>
    <dgm:pt modelId="{3764621E-306A-4BA3-8D52-ACCCEF983ADF}">
      <dgm:prSet/>
      <dgm:spPr/>
      <dgm:t>
        <a:bodyPr/>
        <a:lstStyle/>
        <a:p>
          <a:r>
            <a:rPr lang="en-GB" dirty="0"/>
            <a:t>Metrics</a:t>
          </a:r>
          <a:r>
            <a:rPr lang="en-GB" b="1" dirty="0"/>
            <a:t>: </a:t>
          </a:r>
          <a:r>
            <a:rPr lang="en-GB" dirty="0"/>
            <a:t>Per-flow throughput, Jain’s Index</a:t>
          </a:r>
          <a:endParaRPr lang="en-US" dirty="0"/>
        </a:p>
      </dgm:t>
    </dgm:pt>
    <dgm:pt modelId="{FC816844-B72B-4506-B7AB-BE323937124C}" type="parTrans" cxnId="{690355C5-1EC0-44F7-86B0-45DD14D1244E}">
      <dgm:prSet/>
      <dgm:spPr/>
      <dgm:t>
        <a:bodyPr/>
        <a:lstStyle/>
        <a:p>
          <a:endParaRPr lang="en-US"/>
        </a:p>
      </dgm:t>
    </dgm:pt>
    <dgm:pt modelId="{4E77C3D0-DE3A-42A3-B802-846A84757020}" type="sibTrans" cxnId="{690355C5-1EC0-44F7-86B0-45DD14D1244E}">
      <dgm:prSet/>
      <dgm:spPr/>
      <dgm:t>
        <a:bodyPr/>
        <a:lstStyle/>
        <a:p>
          <a:endParaRPr lang="en-US"/>
        </a:p>
      </dgm:t>
    </dgm:pt>
    <dgm:pt modelId="{1CDBE85F-80B3-44FF-8EAC-6390F817AC51}">
      <dgm:prSet/>
      <dgm:spPr/>
      <dgm:t>
        <a:bodyPr/>
        <a:lstStyle/>
        <a:p>
          <a:r>
            <a:rPr lang="en-GB" b="0" dirty="0"/>
            <a:t>Expectations</a:t>
          </a:r>
          <a:r>
            <a:rPr lang="en-GB" b="1" dirty="0"/>
            <a:t>:</a:t>
          </a:r>
          <a:br>
            <a:rPr lang="en-GB" dirty="0"/>
          </a:br>
          <a:r>
            <a:rPr lang="en-GB" dirty="0"/>
            <a:t>-Loss-based protocols like Reno and CUBIC may Favor low RTT flows</a:t>
          </a:r>
          <a:br>
            <a:rPr lang="en-GB" dirty="0"/>
          </a:br>
          <a:r>
            <a:rPr lang="en-GB" dirty="0"/>
            <a:t>- BBR and DCTCP expected to handle RTT disparity better</a:t>
          </a:r>
          <a:br>
            <a:rPr lang="en-GB" dirty="0"/>
          </a:br>
          <a:r>
            <a:rPr lang="en-GB" dirty="0"/>
            <a:t>- JFI &lt; 1 due to imbalance in flow rates</a:t>
          </a:r>
          <a:endParaRPr lang="en-US" dirty="0"/>
        </a:p>
      </dgm:t>
    </dgm:pt>
    <dgm:pt modelId="{9BB295F0-A950-4218-A4EF-7C52C2488E58}" type="parTrans" cxnId="{7CF59118-2449-48B0-B709-AA507EEDC36A}">
      <dgm:prSet/>
      <dgm:spPr/>
      <dgm:t>
        <a:bodyPr/>
        <a:lstStyle/>
        <a:p>
          <a:endParaRPr lang="en-US"/>
        </a:p>
      </dgm:t>
    </dgm:pt>
    <dgm:pt modelId="{7F065074-57CC-4E08-90AD-F0340854B12A}" type="sibTrans" cxnId="{7CF59118-2449-48B0-B709-AA507EEDC36A}">
      <dgm:prSet/>
      <dgm:spPr/>
      <dgm:t>
        <a:bodyPr/>
        <a:lstStyle/>
        <a:p>
          <a:endParaRPr lang="en-US"/>
        </a:p>
      </dgm:t>
    </dgm:pt>
    <dgm:pt modelId="{4AC4B546-02E4-4AE5-875E-88285ABA9403}" type="pres">
      <dgm:prSet presAssocID="{B1258C6F-7BEE-459B-AC9E-EB4E148CB654}" presName="root" presStyleCnt="0">
        <dgm:presLayoutVars>
          <dgm:dir/>
          <dgm:resizeHandles val="exact"/>
        </dgm:presLayoutVars>
      </dgm:prSet>
      <dgm:spPr/>
    </dgm:pt>
    <dgm:pt modelId="{5833D4FD-FF0A-4DBA-9A0B-1884E71109E6}" type="pres">
      <dgm:prSet presAssocID="{D74654A9-D6AE-4C6B-83E6-B925AA2D6517}" presName="compNode" presStyleCnt="0"/>
      <dgm:spPr/>
    </dgm:pt>
    <dgm:pt modelId="{85150C7C-D6BC-4E75-8F8F-BC14680126C6}" type="pres">
      <dgm:prSet presAssocID="{D74654A9-D6AE-4C6B-83E6-B925AA2D6517}" presName="bgRect" presStyleLbl="bgShp" presStyleIdx="0" presStyleCnt="4" custLinFactNeighborY="-13691"/>
      <dgm:spPr/>
    </dgm:pt>
    <dgm:pt modelId="{35B6C950-AEC0-411A-8B2D-C1B74DAE6423}" type="pres">
      <dgm:prSet presAssocID="{D74654A9-D6AE-4C6B-83E6-B925AA2D651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A7664B78-2D19-4F49-A4B9-1923DCF59995}" type="pres">
      <dgm:prSet presAssocID="{D74654A9-D6AE-4C6B-83E6-B925AA2D6517}" presName="spaceRect" presStyleCnt="0"/>
      <dgm:spPr/>
    </dgm:pt>
    <dgm:pt modelId="{14A73E88-FD6A-414B-BBD0-8478666EE7D2}" type="pres">
      <dgm:prSet presAssocID="{D74654A9-D6AE-4C6B-83E6-B925AA2D6517}" presName="parTx" presStyleLbl="revTx" presStyleIdx="0" presStyleCnt="4">
        <dgm:presLayoutVars>
          <dgm:chMax val="0"/>
          <dgm:chPref val="0"/>
        </dgm:presLayoutVars>
      </dgm:prSet>
      <dgm:spPr/>
    </dgm:pt>
    <dgm:pt modelId="{72154A72-B01B-416A-B724-071C31F09125}" type="pres">
      <dgm:prSet presAssocID="{C632CAE7-786F-4CD5-8551-1EF53CD3C570}" presName="sibTrans" presStyleCnt="0"/>
      <dgm:spPr/>
    </dgm:pt>
    <dgm:pt modelId="{4FB5D45E-F3B3-464E-B80C-037DC608CF1B}" type="pres">
      <dgm:prSet presAssocID="{08FDBB82-AA56-4324-BFB5-A4EAEF5D4042}" presName="compNode" presStyleCnt="0"/>
      <dgm:spPr/>
    </dgm:pt>
    <dgm:pt modelId="{418DC36A-331F-4E5E-AA6A-5EA63F9E75DC}" type="pres">
      <dgm:prSet presAssocID="{08FDBB82-AA56-4324-BFB5-A4EAEF5D4042}" presName="bgRect" presStyleLbl="bgShp" presStyleIdx="1" presStyleCnt="4"/>
      <dgm:spPr/>
    </dgm:pt>
    <dgm:pt modelId="{77F170B6-D19F-4397-BC2C-2FC24777CF00}" type="pres">
      <dgm:prSet presAssocID="{08FDBB82-AA56-4324-BFB5-A4EAEF5D404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4939C41-6B21-48EE-B55D-014BFAA80605}" type="pres">
      <dgm:prSet presAssocID="{08FDBB82-AA56-4324-BFB5-A4EAEF5D4042}" presName="spaceRect" presStyleCnt="0"/>
      <dgm:spPr/>
    </dgm:pt>
    <dgm:pt modelId="{D934DAA3-DE44-47E0-8898-A3179D130118}" type="pres">
      <dgm:prSet presAssocID="{08FDBB82-AA56-4324-BFB5-A4EAEF5D4042}" presName="parTx" presStyleLbl="revTx" presStyleIdx="1" presStyleCnt="4">
        <dgm:presLayoutVars>
          <dgm:chMax val="0"/>
          <dgm:chPref val="0"/>
        </dgm:presLayoutVars>
      </dgm:prSet>
      <dgm:spPr/>
    </dgm:pt>
    <dgm:pt modelId="{4E4B596D-FBA7-4150-AC16-54C6CFCDC15F}" type="pres">
      <dgm:prSet presAssocID="{AB013490-5D5E-4ED3-BEFA-701BF6F372B7}" presName="sibTrans" presStyleCnt="0"/>
      <dgm:spPr/>
    </dgm:pt>
    <dgm:pt modelId="{B4C24D02-EA87-4D2B-BE87-6548A760DFFB}" type="pres">
      <dgm:prSet presAssocID="{3764621E-306A-4BA3-8D52-ACCCEF983ADF}" presName="compNode" presStyleCnt="0"/>
      <dgm:spPr/>
    </dgm:pt>
    <dgm:pt modelId="{BCA26988-2776-4ECE-AD42-1F0333C6842F}" type="pres">
      <dgm:prSet presAssocID="{3764621E-306A-4BA3-8D52-ACCCEF983ADF}" presName="bgRect" presStyleLbl="bgShp" presStyleIdx="2" presStyleCnt="4"/>
      <dgm:spPr/>
    </dgm:pt>
    <dgm:pt modelId="{D0408A5B-BDA1-46DC-BAD1-CFB45EFE1BF5}" type="pres">
      <dgm:prSet presAssocID="{3764621E-306A-4BA3-8D52-ACCCEF983A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684C908-85B4-45CC-9BCB-F771639C9791}" type="pres">
      <dgm:prSet presAssocID="{3764621E-306A-4BA3-8D52-ACCCEF983ADF}" presName="spaceRect" presStyleCnt="0"/>
      <dgm:spPr/>
    </dgm:pt>
    <dgm:pt modelId="{DB1BE31C-C34C-4097-A603-F9EE874CA227}" type="pres">
      <dgm:prSet presAssocID="{3764621E-306A-4BA3-8D52-ACCCEF983ADF}" presName="parTx" presStyleLbl="revTx" presStyleIdx="2" presStyleCnt="4">
        <dgm:presLayoutVars>
          <dgm:chMax val="0"/>
          <dgm:chPref val="0"/>
        </dgm:presLayoutVars>
      </dgm:prSet>
      <dgm:spPr/>
    </dgm:pt>
    <dgm:pt modelId="{633C5BCF-96F8-45A3-B4C3-819F1ABA471A}" type="pres">
      <dgm:prSet presAssocID="{4E77C3D0-DE3A-42A3-B802-846A84757020}" presName="sibTrans" presStyleCnt="0"/>
      <dgm:spPr/>
    </dgm:pt>
    <dgm:pt modelId="{49C94A99-4CFD-4F0A-9B52-29B22B3FE57D}" type="pres">
      <dgm:prSet presAssocID="{1CDBE85F-80B3-44FF-8EAC-6390F817AC51}" presName="compNode" presStyleCnt="0"/>
      <dgm:spPr/>
    </dgm:pt>
    <dgm:pt modelId="{DCFD8F98-E485-4F1C-9102-8509B4917DFA}" type="pres">
      <dgm:prSet presAssocID="{1CDBE85F-80B3-44FF-8EAC-6390F817AC51}" presName="bgRect" presStyleLbl="bgShp" presStyleIdx="3" presStyleCnt="4"/>
      <dgm:spPr/>
    </dgm:pt>
    <dgm:pt modelId="{D13C1855-779B-4C1F-9E6E-238CA60B5AAA}" type="pres">
      <dgm:prSet presAssocID="{1CDBE85F-80B3-44FF-8EAC-6390F817AC5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idge scene"/>
        </a:ext>
      </dgm:extLst>
    </dgm:pt>
    <dgm:pt modelId="{C0124263-7B67-45BC-91E9-178EEFE2DCCB}" type="pres">
      <dgm:prSet presAssocID="{1CDBE85F-80B3-44FF-8EAC-6390F817AC51}" presName="spaceRect" presStyleCnt="0"/>
      <dgm:spPr/>
    </dgm:pt>
    <dgm:pt modelId="{24DB39D2-DE19-4F6E-B13A-4E89F574187D}" type="pres">
      <dgm:prSet presAssocID="{1CDBE85F-80B3-44FF-8EAC-6390F817AC51}" presName="parTx" presStyleLbl="revTx" presStyleIdx="3" presStyleCnt="4">
        <dgm:presLayoutVars>
          <dgm:chMax val="0"/>
          <dgm:chPref val="0"/>
        </dgm:presLayoutVars>
      </dgm:prSet>
      <dgm:spPr/>
    </dgm:pt>
  </dgm:ptLst>
  <dgm:cxnLst>
    <dgm:cxn modelId="{7CF59118-2449-48B0-B709-AA507EEDC36A}" srcId="{B1258C6F-7BEE-459B-AC9E-EB4E148CB654}" destId="{1CDBE85F-80B3-44FF-8EAC-6390F817AC51}" srcOrd="3" destOrd="0" parTransId="{9BB295F0-A950-4218-A4EF-7C52C2488E58}" sibTransId="{7F065074-57CC-4E08-90AD-F0340854B12A}"/>
    <dgm:cxn modelId="{77C77F29-A675-4076-BC7F-46FBEABD8E71}" type="presOf" srcId="{1CDBE85F-80B3-44FF-8EAC-6390F817AC51}" destId="{24DB39D2-DE19-4F6E-B13A-4E89F574187D}" srcOrd="0" destOrd="0" presId="urn:microsoft.com/office/officeart/2018/2/layout/IconVerticalSolidList"/>
    <dgm:cxn modelId="{AFE5D02B-0DA6-494E-8F30-F9D8B4CAD5FB}" type="presOf" srcId="{08FDBB82-AA56-4324-BFB5-A4EAEF5D4042}" destId="{D934DAA3-DE44-47E0-8898-A3179D130118}" srcOrd="0" destOrd="0" presId="urn:microsoft.com/office/officeart/2018/2/layout/IconVerticalSolidList"/>
    <dgm:cxn modelId="{E912EF2B-3943-4C51-9288-76D7C3AD44B0}" type="presOf" srcId="{D74654A9-D6AE-4C6B-83E6-B925AA2D6517}" destId="{14A73E88-FD6A-414B-BBD0-8478666EE7D2}" srcOrd="0" destOrd="0" presId="urn:microsoft.com/office/officeart/2018/2/layout/IconVerticalSolidList"/>
    <dgm:cxn modelId="{1C8EB36B-7645-416F-8C05-0293F117715D}" type="presOf" srcId="{B1258C6F-7BEE-459B-AC9E-EB4E148CB654}" destId="{4AC4B546-02E4-4AE5-875E-88285ABA9403}" srcOrd="0" destOrd="0" presId="urn:microsoft.com/office/officeart/2018/2/layout/IconVerticalSolidList"/>
    <dgm:cxn modelId="{4ED4CB72-3A15-43B2-9246-DBC693C49EDA}" type="presOf" srcId="{3764621E-306A-4BA3-8D52-ACCCEF983ADF}" destId="{DB1BE31C-C34C-4097-A603-F9EE874CA227}" srcOrd="0" destOrd="0" presId="urn:microsoft.com/office/officeart/2018/2/layout/IconVerticalSolidList"/>
    <dgm:cxn modelId="{8C4348AB-6D7A-48B3-AE06-ACBE45CEFE6A}" srcId="{B1258C6F-7BEE-459B-AC9E-EB4E148CB654}" destId="{08FDBB82-AA56-4324-BFB5-A4EAEF5D4042}" srcOrd="1" destOrd="0" parTransId="{3A8C07EB-EDE5-4BC4-BD81-EED97BA41900}" sibTransId="{AB013490-5D5E-4ED3-BEFA-701BF6F372B7}"/>
    <dgm:cxn modelId="{690355C5-1EC0-44F7-86B0-45DD14D1244E}" srcId="{B1258C6F-7BEE-459B-AC9E-EB4E148CB654}" destId="{3764621E-306A-4BA3-8D52-ACCCEF983ADF}" srcOrd="2" destOrd="0" parTransId="{FC816844-B72B-4506-B7AB-BE323937124C}" sibTransId="{4E77C3D0-DE3A-42A3-B802-846A84757020}"/>
    <dgm:cxn modelId="{CE51ADE5-3D6E-4908-BDB8-FF21D5AC7499}" srcId="{B1258C6F-7BEE-459B-AC9E-EB4E148CB654}" destId="{D74654A9-D6AE-4C6B-83E6-B925AA2D6517}" srcOrd="0" destOrd="0" parTransId="{6C333F9A-E570-46C8-AB85-53D1556C67AD}" sibTransId="{C632CAE7-786F-4CD5-8551-1EF53CD3C570}"/>
    <dgm:cxn modelId="{7D12A027-F5CF-4B6C-AE24-C70BB25084A8}" type="presParOf" srcId="{4AC4B546-02E4-4AE5-875E-88285ABA9403}" destId="{5833D4FD-FF0A-4DBA-9A0B-1884E71109E6}" srcOrd="0" destOrd="0" presId="urn:microsoft.com/office/officeart/2018/2/layout/IconVerticalSolidList"/>
    <dgm:cxn modelId="{80F37969-BBF0-4269-8938-78995FEB4BAB}" type="presParOf" srcId="{5833D4FD-FF0A-4DBA-9A0B-1884E71109E6}" destId="{85150C7C-D6BC-4E75-8F8F-BC14680126C6}" srcOrd="0" destOrd="0" presId="urn:microsoft.com/office/officeart/2018/2/layout/IconVerticalSolidList"/>
    <dgm:cxn modelId="{79BAEC43-BF1A-43E9-BDCC-390F2E4EA7B4}" type="presParOf" srcId="{5833D4FD-FF0A-4DBA-9A0B-1884E71109E6}" destId="{35B6C950-AEC0-411A-8B2D-C1B74DAE6423}" srcOrd="1" destOrd="0" presId="urn:microsoft.com/office/officeart/2018/2/layout/IconVerticalSolidList"/>
    <dgm:cxn modelId="{7B4FB7C7-22C3-433E-B4FB-DF9FA495D580}" type="presParOf" srcId="{5833D4FD-FF0A-4DBA-9A0B-1884E71109E6}" destId="{A7664B78-2D19-4F49-A4B9-1923DCF59995}" srcOrd="2" destOrd="0" presId="urn:microsoft.com/office/officeart/2018/2/layout/IconVerticalSolidList"/>
    <dgm:cxn modelId="{D67833D2-06A5-40E3-B76C-B0209F6D2260}" type="presParOf" srcId="{5833D4FD-FF0A-4DBA-9A0B-1884E71109E6}" destId="{14A73E88-FD6A-414B-BBD0-8478666EE7D2}" srcOrd="3" destOrd="0" presId="urn:microsoft.com/office/officeart/2018/2/layout/IconVerticalSolidList"/>
    <dgm:cxn modelId="{B0B900E1-4194-4247-9160-DD3AD58FDB9A}" type="presParOf" srcId="{4AC4B546-02E4-4AE5-875E-88285ABA9403}" destId="{72154A72-B01B-416A-B724-071C31F09125}" srcOrd="1" destOrd="0" presId="urn:microsoft.com/office/officeart/2018/2/layout/IconVerticalSolidList"/>
    <dgm:cxn modelId="{669BDC46-9415-4A69-9C43-747173ED92F0}" type="presParOf" srcId="{4AC4B546-02E4-4AE5-875E-88285ABA9403}" destId="{4FB5D45E-F3B3-464E-B80C-037DC608CF1B}" srcOrd="2" destOrd="0" presId="urn:microsoft.com/office/officeart/2018/2/layout/IconVerticalSolidList"/>
    <dgm:cxn modelId="{F1F6EFDB-D865-46F9-80AB-F7B8F4D67A70}" type="presParOf" srcId="{4FB5D45E-F3B3-464E-B80C-037DC608CF1B}" destId="{418DC36A-331F-4E5E-AA6A-5EA63F9E75DC}" srcOrd="0" destOrd="0" presId="urn:microsoft.com/office/officeart/2018/2/layout/IconVerticalSolidList"/>
    <dgm:cxn modelId="{ACF54281-26B2-4000-8984-1C83871879D6}" type="presParOf" srcId="{4FB5D45E-F3B3-464E-B80C-037DC608CF1B}" destId="{77F170B6-D19F-4397-BC2C-2FC24777CF00}" srcOrd="1" destOrd="0" presId="urn:microsoft.com/office/officeart/2018/2/layout/IconVerticalSolidList"/>
    <dgm:cxn modelId="{E483940B-5489-4C6F-8A99-B326A4D1106D}" type="presParOf" srcId="{4FB5D45E-F3B3-464E-B80C-037DC608CF1B}" destId="{F4939C41-6B21-48EE-B55D-014BFAA80605}" srcOrd="2" destOrd="0" presId="urn:microsoft.com/office/officeart/2018/2/layout/IconVerticalSolidList"/>
    <dgm:cxn modelId="{022A56EE-9065-4852-925C-C06555319128}" type="presParOf" srcId="{4FB5D45E-F3B3-464E-B80C-037DC608CF1B}" destId="{D934DAA3-DE44-47E0-8898-A3179D130118}" srcOrd="3" destOrd="0" presId="urn:microsoft.com/office/officeart/2018/2/layout/IconVerticalSolidList"/>
    <dgm:cxn modelId="{D4D36ECA-6436-4587-8CBA-9DF1884DCB70}" type="presParOf" srcId="{4AC4B546-02E4-4AE5-875E-88285ABA9403}" destId="{4E4B596D-FBA7-4150-AC16-54C6CFCDC15F}" srcOrd="3" destOrd="0" presId="urn:microsoft.com/office/officeart/2018/2/layout/IconVerticalSolidList"/>
    <dgm:cxn modelId="{ED578EC0-CB6F-4086-AFDA-6DEDD476D1E9}" type="presParOf" srcId="{4AC4B546-02E4-4AE5-875E-88285ABA9403}" destId="{B4C24D02-EA87-4D2B-BE87-6548A760DFFB}" srcOrd="4" destOrd="0" presId="urn:microsoft.com/office/officeart/2018/2/layout/IconVerticalSolidList"/>
    <dgm:cxn modelId="{305B406F-8EB5-4482-8DD7-3A24920D27B8}" type="presParOf" srcId="{B4C24D02-EA87-4D2B-BE87-6548A760DFFB}" destId="{BCA26988-2776-4ECE-AD42-1F0333C6842F}" srcOrd="0" destOrd="0" presId="urn:microsoft.com/office/officeart/2018/2/layout/IconVerticalSolidList"/>
    <dgm:cxn modelId="{65A8AB9C-E79D-4CE0-98CB-6A2468DABFC2}" type="presParOf" srcId="{B4C24D02-EA87-4D2B-BE87-6548A760DFFB}" destId="{D0408A5B-BDA1-46DC-BAD1-CFB45EFE1BF5}" srcOrd="1" destOrd="0" presId="urn:microsoft.com/office/officeart/2018/2/layout/IconVerticalSolidList"/>
    <dgm:cxn modelId="{764E41D8-B234-464D-8832-3F2DDB0D0C68}" type="presParOf" srcId="{B4C24D02-EA87-4D2B-BE87-6548A760DFFB}" destId="{6684C908-85B4-45CC-9BCB-F771639C9791}" srcOrd="2" destOrd="0" presId="urn:microsoft.com/office/officeart/2018/2/layout/IconVerticalSolidList"/>
    <dgm:cxn modelId="{67A732A0-2942-4A35-B96A-6C52CCA28F46}" type="presParOf" srcId="{B4C24D02-EA87-4D2B-BE87-6548A760DFFB}" destId="{DB1BE31C-C34C-4097-A603-F9EE874CA227}" srcOrd="3" destOrd="0" presId="urn:microsoft.com/office/officeart/2018/2/layout/IconVerticalSolidList"/>
    <dgm:cxn modelId="{C479E42E-E47C-4820-854B-1C3B7C0818AD}" type="presParOf" srcId="{4AC4B546-02E4-4AE5-875E-88285ABA9403}" destId="{633C5BCF-96F8-45A3-B4C3-819F1ABA471A}" srcOrd="5" destOrd="0" presId="urn:microsoft.com/office/officeart/2018/2/layout/IconVerticalSolidList"/>
    <dgm:cxn modelId="{0278B73D-3463-41D7-A703-4C864F4D5649}" type="presParOf" srcId="{4AC4B546-02E4-4AE5-875E-88285ABA9403}" destId="{49C94A99-4CFD-4F0A-9B52-29B22B3FE57D}" srcOrd="6" destOrd="0" presId="urn:microsoft.com/office/officeart/2018/2/layout/IconVerticalSolidList"/>
    <dgm:cxn modelId="{9F5A37E9-0335-4FF2-A836-E29CC4B3BA70}" type="presParOf" srcId="{49C94A99-4CFD-4F0A-9B52-29B22B3FE57D}" destId="{DCFD8F98-E485-4F1C-9102-8509B4917DFA}" srcOrd="0" destOrd="0" presId="urn:microsoft.com/office/officeart/2018/2/layout/IconVerticalSolidList"/>
    <dgm:cxn modelId="{F6E8C123-C072-461C-84A3-8C9B895E3E4E}" type="presParOf" srcId="{49C94A99-4CFD-4F0A-9B52-29B22B3FE57D}" destId="{D13C1855-779B-4C1F-9E6E-238CA60B5AAA}" srcOrd="1" destOrd="0" presId="urn:microsoft.com/office/officeart/2018/2/layout/IconVerticalSolidList"/>
    <dgm:cxn modelId="{B52762FB-2721-4A86-BB9B-1F1641BB8672}" type="presParOf" srcId="{49C94A99-4CFD-4F0A-9B52-29B22B3FE57D}" destId="{C0124263-7B67-45BC-91E9-178EEFE2DCCB}" srcOrd="2" destOrd="0" presId="urn:microsoft.com/office/officeart/2018/2/layout/IconVerticalSolidList"/>
    <dgm:cxn modelId="{43400AAF-B15C-43A8-8A12-8B0E3947F08B}" type="presParOf" srcId="{49C94A99-4CFD-4F0A-9B52-29B22B3FE57D}" destId="{24DB39D2-DE19-4F6E-B13A-4E89F574187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E2F757-8972-4DB3-AB44-BB8012ED0A2F}" type="doc">
      <dgm:prSet loTypeId="urn:microsoft.com/office/officeart/2018/2/layout/IconVerticalSolidList" loCatId="icon" qsTypeId="urn:microsoft.com/office/officeart/2005/8/quickstyle/simple1" qsCatId="simple" csTypeId="urn:microsoft.com/office/officeart/2005/8/colors/accent0_3" csCatId="mainScheme" phldr="1"/>
      <dgm:spPr/>
      <dgm:t>
        <a:bodyPr/>
        <a:lstStyle/>
        <a:p>
          <a:endParaRPr lang="en-US"/>
        </a:p>
      </dgm:t>
    </dgm:pt>
    <dgm:pt modelId="{C4C7E106-D26F-4BB1-B3F2-8D5D87B78253}">
      <dgm:prSet/>
      <dgm:spPr/>
      <dgm:t>
        <a:bodyPr/>
        <a:lstStyle/>
        <a:p>
          <a:pPr>
            <a:lnSpc>
              <a:spcPct val="100000"/>
            </a:lnSpc>
          </a:pPr>
          <a:r>
            <a:rPr lang="en-GB" b="0" dirty="0"/>
            <a:t>Why: To test if early-starting flows gain an unfair advantage over flows that start later.</a:t>
          </a:r>
          <a:endParaRPr lang="en-US" b="0" dirty="0"/>
        </a:p>
      </dgm:t>
    </dgm:pt>
    <dgm:pt modelId="{13B6F5F7-E3B8-4597-9E9A-B6482B86DB48}" type="parTrans" cxnId="{D74A2D59-4E38-4500-827B-BF1722E371F7}">
      <dgm:prSet/>
      <dgm:spPr/>
      <dgm:t>
        <a:bodyPr/>
        <a:lstStyle/>
        <a:p>
          <a:endParaRPr lang="en-US"/>
        </a:p>
      </dgm:t>
    </dgm:pt>
    <dgm:pt modelId="{6B468882-960F-48F1-B498-45710F608434}" type="sibTrans" cxnId="{D74A2D59-4E38-4500-827B-BF1722E371F7}">
      <dgm:prSet/>
      <dgm:spPr/>
      <dgm:t>
        <a:bodyPr/>
        <a:lstStyle/>
        <a:p>
          <a:endParaRPr lang="en-US"/>
        </a:p>
      </dgm:t>
    </dgm:pt>
    <dgm:pt modelId="{A4AB7661-3556-4E7F-A25A-90DC38E165F6}">
      <dgm:prSet/>
      <dgm:spPr/>
      <dgm:t>
        <a:bodyPr/>
        <a:lstStyle/>
        <a:p>
          <a:pPr>
            <a:lnSpc>
              <a:spcPct val="100000"/>
            </a:lnSpc>
          </a:pPr>
          <a:r>
            <a:rPr lang="en-GB" b="0" dirty="0"/>
            <a:t>Setup: Flow 1 starts at time 0,  Flow 2 starts after a delay (e.g., 15 seconds)</a:t>
          </a:r>
          <a:br>
            <a:rPr lang="en-GB" b="0" dirty="0"/>
          </a:br>
          <a:r>
            <a:rPr lang="en-GB" b="0" dirty="0"/>
            <a:t>, Same protocol, RTT, and size</a:t>
          </a:r>
          <a:endParaRPr lang="en-US" b="0" dirty="0"/>
        </a:p>
      </dgm:t>
    </dgm:pt>
    <dgm:pt modelId="{12842C5D-D996-468A-998B-6727185096C6}" type="parTrans" cxnId="{F133B8DA-A87D-4B83-AE28-5D35B00BF0C7}">
      <dgm:prSet/>
      <dgm:spPr/>
      <dgm:t>
        <a:bodyPr/>
        <a:lstStyle/>
        <a:p>
          <a:endParaRPr lang="en-US"/>
        </a:p>
      </dgm:t>
    </dgm:pt>
    <dgm:pt modelId="{CF656E2E-A64B-4D1D-A07E-FA013E5D979E}" type="sibTrans" cxnId="{F133B8DA-A87D-4B83-AE28-5D35B00BF0C7}">
      <dgm:prSet/>
      <dgm:spPr/>
      <dgm:t>
        <a:bodyPr/>
        <a:lstStyle/>
        <a:p>
          <a:endParaRPr lang="en-US"/>
        </a:p>
      </dgm:t>
    </dgm:pt>
    <dgm:pt modelId="{0DD96097-F9E8-4C91-A55D-4B89726B92EC}">
      <dgm:prSet/>
      <dgm:spPr/>
      <dgm:t>
        <a:bodyPr/>
        <a:lstStyle/>
        <a:p>
          <a:pPr>
            <a:lnSpc>
              <a:spcPct val="100000"/>
            </a:lnSpc>
          </a:pPr>
          <a:r>
            <a:rPr lang="en-GB" b="0"/>
            <a:t>Metrics: Per-flow throughput, Jain’s Index, Proportional Fairness</a:t>
          </a:r>
          <a:endParaRPr lang="en-US" b="0"/>
        </a:p>
      </dgm:t>
    </dgm:pt>
    <dgm:pt modelId="{2065CD41-5970-4E1C-A7DC-6373F1D4D0C7}" type="parTrans" cxnId="{3812FBC6-D723-4DDB-94BF-D7DBC7613FB9}">
      <dgm:prSet/>
      <dgm:spPr/>
      <dgm:t>
        <a:bodyPr/>
        <a:lstStyle/>
        <a:p>
          <a:endParaRPr lang="en-US"/>
        </a:p>
      </dgm:t>
    </dgm:pt>
    <dgm:pt modelId="{DD407E64-351A-4D40-94BB-16E11240FA68}" type="sibTrans" cxnId="{3812FBC6-D723-4DDB-94BF-D7DBC7613FB9}">
      <dgm:prSet/>
      <dgm:spPr/>
      <dgm:t>
        <a:bodyPr/>
        <a:lstStyle/>
        <a:p>
          <a:endParaRPr lang="en-US"/>
        </a:p>
      </dgm:t>
    </dgm:pt>
    <dgm:pt modelId="{DB400F44-386D-47B9-ACFE-3E58DC5C2C80}">
      <dgm:prSet/>
      <dgm:spPr/>
      <dgm:t>
        <a:bodyPr/>
        <a:lstStyle/>
        <a:p>
          <a:pPr>
            <a:lnSpc>
              <a:spcPct val="100000"/>
            </a:lnSpc>
          </a:pPr>
          <a:r>
            <a:rPr lang="en-GB" b="0" dirty="0"/>
            <a:t>Expectations:                                                                                                                                            - Some protocols may allow early flows to dominate bottlenecks</a:t>
          </a:r>
          <a:br>
            <a:rPr lang="en-GB" b="0" dirty="0"/>
          </a:br>
          <a:r>
            <a:rPr lang="en-GB" b="0" dirty="0"/>
            <a:t>- BBR and DCTCP might adapt better over time                                                                         - Late starters may recover slowly under Reno/CUBIC</a:t>
          </a:r>
          <a:endParaRPr lang="en-US" b="0" dirty="0"/>
        </a:p>
      </dgm:t>
    </dgm:pt>
    <dgm:pt modelId="{055B2B1C-1B88-4D00-8FEC-3CAD90E468DB}" type="parTrans" cxnId="{DF040A49-B564-4CF9-A1DA-38ACD94097AE}">
      <dgm:prSet/>
      <dgm:spPr/>
      <dgm:t>
        <a:bodyPr/>
        <a:lstStyle/>
        <a:p>
          <a:endParaRPr lang="en-US"/>
        </a:p>
      </dgm:t>
    </dgm:pt>
    <dgm:pt modelId="{BCDAC749-8D08-4476-BC2E-ADE6FBAB7992}" type="sibTrans" cxnId="{DF040A49-B564-4CF9-A1DA-38ACD94097AE}">
      <dgm:prSet/>
      <dgm:spPr/>
      <dgm:t>
        <a:bodyPr/>
        <a:lstStyle/>
        <a:p>
          <a:endParaRPr lang="en-US"/>
        </a:p>
      </dgm:t>
    </dgm:pt>
    <dgm:pt modelId="{277F924C-237B-45A9-8075-05C9FB1BFAC8}" type="pres">
      <dgm:prSet presAssocID="{59E2F757-8972-4DB3-AB44-BB8012ED0A2F}" presName="root" presStyleCnt="0">
        <dgm:presLayoutVars>
          <dgm:dir/>
          <dgm:resizeHandles val="exact"/>
        </dgm:presLayoutVars>
      </dgm:prSet>
      <dgm:spPr/>
    </dgm:pt>
    <dgm:pt modelId="{8ECAEA94-3813-4FE9-9C1D-733EA569DE75}" type="pres">
      <dgm:prSet presAssocID="{C4C7E106-D26F-4BB1-B3F2-8D5D87B78253}" presName="compNode" presStyleCnt="0"/>
      <dgm:spPr/>
    </dgm:pt>
    <dgm:pt modelId="{A1EA4843-305A-4C39-A917-34660B399875}" type="pres">
      <dgm:prSet presAssocID="{C4C7E106-D26F-4BB1-B3F2-8D5D87B78253}" presName="bgRect" presStyleLbl="bgShp" presStyleIdx="0" presStyleCnt="4"/>
      <dgm:spPr>
        <a:solidFill>
          <a:schemeClr val="bg1">
            <a:lumMod val="95000"/>
          </a:schemeClr>
        </a:solidFill>
      </dgm:spPr>
    </dgm:pt>
    <dgm:pt modelId="{168DD34D-0AB1-4CD5-A5B8-BA4C79D7F824}" type="pres">
      <dgm:prSet presAssocID="{C4C7E106-D26F-4BB1-B3F2-8D5D87B78253}" presName="iconRect" presStyleLbl="node1" presStyleIdx="0" presStyleCnt="4"/>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pt>
    <dgm:pt modelId="{9AF2B665-7530-4E81-92C9-B0C70B14FAB7}" type="pres">
      <dgm:prSet presAssocID="{C4C7E106-D26F-4BB1-B3F2-8D5D87B78253}" presName="spaceRect" presStyleCnt="0"/>
      <dgm:spPr/>
    </dgm:pt>
    <dgm:pt modelId="{8D289E92-B65C-4B16-99BB-ACA798EA3216}" type="pres">
      <dgm:prSet presAssocID="{C4C7E106-D26F-4BB1-B3F2-8D5D87B78253}" presName="parTx" presStyleLbl="revTx" presStyleIdx="0" presStyleCnt="4">
        <dgm:presLayoutVars>
          <dgm:chMax val="0"/>
          <dgm:chPref val="0"/>
        </dgm:presLayoutVars>
      </dgm:prSet>
      <dgm:spPr/>
    </dgm:pt>
    <dgm:pt modelId="{FFFE369C-9B8B-41AA-B232-C4CCEC8FA162}" type="pres">
      <dgm:prSet presAssocID="{6B468882-960F-48F1-B498-45710F608434}" presName="sibTrans" presStyleCnt="0"/>
      <dgm:spPr/>
    </dgm:pt>
    <dgm:pt modelId="{3D897C0E-9BD7-4477-904D-C6E425BDEF2E}" type="pres">
      <dgm:prSet presAssocID="{A4AB7661-3556-4E7F-A25A-90DC38E165F6}" presName="compNode" presStyleCnt="0"/>
      <dgm:spPr/>
    </dgm:pt>
    <dgm:pt modelId="{C481B1B5-6C46-4CCD-B46E-196B3E8AE8A5}" type="pres">
      <dgm:prSet presAssocID="{A4AB7661-3556-4E7F-A25A-90DC38E165F6}" presName="bgRect" presStyleLbl="bgShp" presStyleIdx="1" presStyleCnt="4"/>
      <dgm:spPr>
        <a:solidFill>
          <a:schemeClr val="bg1">
            <a:lumMod val="95000"/>
          </a:schemeClr>
        </a:solidFill>
      </dgm:spPr>
    </dgm:pt>
    <dgm:pt modelId="{BAEBD333-E1BC-48FB-887A-2BF6DCA153AF}" type="pres">
      <dgm:prSet presAssocID="{A4AB7661-3556-4E7F-A25A-90DC38E165F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C60F195C-8209-44FA-A0D2-83CAD3D29602}" type="pres">
      <dgm:prSet presAssocID="{A4AB7661-3556-4E7F-A25A-90DC38E165F6}" presName="spaceRect" presStyleCnt="0"/>
      <dgm:spPr/>
    </dgm:pt>
    <dgm:pt modelId="{76E45245-D314-40D2-AB9D-2E11C184C924}" type="pres">
      <dgm:prSet presAssocID="{A4AB7661-3556-4E7F-A25A-90DC38E165F6}" presName="parTx" presStyleLbl="revTx" presStyleIdx="1" presStyleCnt="4">
        <dgm:presLayoutVars>
          <dgm:chMax val="0"/>
          <dgm:chPref val="0"/>
        </dgm:presLayoutVars>
      </dgm:prSet>
      <dgm:spPr/>
    </dgm:pt>
    <dgm:pt modelId="{1773D308-2F83-44B4-A726-25BC1FBBF21A}" type="pres">
      <dgm:prSet presAssocID="{CF656E2E-A64B-4D1D-A07E-FA013E5D979E}" presName="sibTrans" presStyleCnt="0"/>
      <dgm:spPr/>
    </dgm:pt>
    <dgm:pt modelId="{8B194739-9DB5-4649-BCF7-8185AB691191}" type="pres">
      <dgm:prSet presAssocID="{0DD96097-F9E8-4C91-A55D-4B89726B92EC}" presName="compNode" presStyleCnt="0"/>
      <dgm:spPr/>
    </dgm:pt>
    <dgm:pt modelId="{6DE67843-82E1-4B3D-A015-563788CC6A25}" type="pres">
      <dgm:prSet presAssocID="{0DD96097-F9E8-4C91-A55D-4B89726B92EC}" presName="bgRect" presStyleLbl="bgShp" presStyleIdx="2" presStyleCnt="4"/>
      <dgm:spPr>
        <a:solidFill>
          <a:schemeClr val="bg1">
            <a:lumMod val="95000"/>
          </a:schemeClr>
        </a:solidFill>
      </dgm:spPr>
    </dgm:pt>
    <dgm:pt modelId="{FC75A431-EE31-4CB8-961D-7FADCA2D3E6D}" type="pres">
      <dgm:prSet presAssocID="{0DD96097-F9E8-4C91-A55D-4B89726B92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tatistics"/>
        </a:ext>
      </dgm:extLst>
    </dgm:pt>
    <dgm:pt modelId="{E6D693BE-380E-453A-8D0D-B205377DF321}" type="pres">
      <dgm:prSet presAssocID="{0DD96097-F9E8-4C91-A55D-4B89726B92EC}" presName="spaceRect" presStyleCnt="0"/>
      <dgm:spPr/>
    </dgm:pt>
    <dgm:pt modelId="{DBF6AF11-153C-45F3-88CB-19F2D82E28DB}" type="pres">
      <dgm:prSet presAssocID="{0DD96097-F9E8-4C91-A55D-4B89726B92EC}" presName="parTx" presStyleLbl="revTx" presStyleIdx="2" presStyleCnt="4">
        <dgm:presLayoutVars>
          <dgm:chMax val="0"/>
          <dgm:chPref val="0"/>
        </dgm:presLayoutVars>
      </dgm:prSet>
      <dgm:spPr/>
    </dgm:pt>
    <dgm:pt modelId="{A65A9A8B-A772-4181-BFD3-C0717E460231}" type="pres">
      <dgm:prSet presAssocID="{DD407E64-351A-4D40-94BB-16E11240FA68}" presName="sibTrans" presStyleCnt="0"/>
      <dgm:spPr/>
    </dgm:pt>
    <dgm:pt modelId="{E1DAA7F9-BEFE-473F-9B6C-0088E6649A5C}" type="pres">
      <dgm:prSet presAssocID="{DB400F44-386D-47B9-ACFE-3E58DC5C2C80}" presName="compNode" presStyleCnt="0"/>
      <dgm:spPr/>
    </dgm:pt>
    <dgm:pt modelId="{E1EDC428-B82F-4499-BD12-B6042C19498F}" type="pres">
      <dgm:prSet presAssocID="{DB400F44-386D-47B9-ACFE-3E58DC5C2C80}" presName="bgRect" presStyleLbl="bgShp" presStyleIdx="3" presStyleCnt="4"/>
      <dgm:spPr>
        <a:solidFill>
          <a:schemeClr val="bg1">
            <a:lumMod val="95000"/>
          </a:schemeClr>
        </a:solidFill>
      </dgm:spPr>
    </dgm:pt>
    <dgm:pt modelId="{7D5321E4-28B4-4F65-9EA2-6BCCE36CFDD3}" type="pres">
      <dgm:prSet presAssocID="{DB400F44-386D-47B9-ACFE-3E58DC5C2C80}" presName="iconRect" presStyleLbl="node1" presStyleIdx="3" presStyleCnt="4"/>
      <dgm:spPr>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pt>
    <dgm:pt modelId="{EEB11C13-0764-431D-BB7B-E72F1A2DFAB8}" type="pres">
      <dgm:prSet presAssocID="{DB400F44-386D-47B9-ACFE-3E58DC5C2C80}" presName="spaceRect" presStyleCnt="0"/>
      <dgm:spPr/>
    </dgm:pt>
    <dgm:pt modelId="{B0AE5D4B-3875-4FB5-A43F-5284E7DA0322}" type="pres">
      <dgm:prSet presAssocID="{DB400F44-386D-47B9-ACFE-3E58DC5C2C80}" presName="parTx" presStyleLbl="revTx" presStyleIdx="3" presStyleCnt="4" custScaleY="142731">
        <dgm:presLayoutVars>
          <dgm:chMax val="0"/>
          <dgm:chPref val="0"/>
        </dgm:presLayoutVars>
      </dgm:prSet>
      <dgm:spPr/>
    </dgm:pt>
  </dgm:ptLst>
  <dgm:cxnLst>
    <dgm:cxn modelId="{C99A7103-CE6F-456A-B4FA-B06252DD934C}" type="presOf" srcId="{C4C7E106-D26F-4BB1-B3F2-8D5D87B78253}" destId="{8D289E92-B65C-4B16-99BB-ACA798EA3216}" srcOrd="0" destOrd="0" presId="urn:microsoft.com/office/officeart/2018/2/layout/IconVerticalSolidList"/>
    <dgm:cxn modelId="{1577C312-5C1F-4FD0-9E32-8494BA066373}" type="presOf" srcId="{59E2F757-8972-4DB3-AB44-BB8012ED0A2F}" destId="{277F924C-237B-45A9-8075-05C9FB1BFAC8}" srcOrd="0" destOrd="0" presId="urn:microsoft.com/office/officeart/2018/2/layout/IconVerticalSolidList"/>
    <dgm:cxn modelId="{DF040A49-B564-4CF9-A1DA-38ACD94097AE}" srcId="{59E2F757-8972-4DB3-AB44-BB8012ED0A2F}" destId="{DB400F44-386D-47B9-ACFE-3E58DC5C2C80}" srcOrd="3" destOrd="0" parTransId="{055B2B1C-1B88-4D00-8FEC-3CAD90E468DB}" sibTransId="{BCDAC749-8D08-4476-BC2E-ADE6FBAB7992}"/>
    <dgm:cxn modelId="{D74A2D59-4E38-4500-827B-BF1722E371F7}" srcId="{59E2F757-8972-4DB3-AB44-BB8012ED0A2F}" destId="{C4C7E106-D26F-4BB1-B3F2-8D5D87B78253}" srcOrd="0" destOrd="0" parTransId="{13B6F5F7-E3B8-4597-9E9A-B6482B86DB48}" sibTransId="{6B468882-960F-48F1-B498-45710F608434}"/>
    <dgm:cxn modelId="{CA9EA17C-087A-46A9-9DEE-D09683DFA727}" type="presOf" srcId="{A4AB7661-3556-4E7F-A25A-90DC38E165F6}" destId="{76E45245-D314-40D2-AB9D-2E11C184C924}" srcOrd="0" destOrd="0" presId="urn:microsoft.com/office/officeart/2018/2/layout/IconVerticalSolidList"/>
    <dgm:cxn modelId="{3812FBC6-D723-4DDB-94BF-D7DBC7613FB9}" srcId="{59E2F757-8972-4DB3-AB44-BB8012ED0A2F}" destId="{0DD96097-F9E8-4C91-A55D-4B89726B92EC}" srcOrd="2" destOrd="0" parTransId="{2065CD41-5970-4E1C-A7DC-6373F1D4D0C7}" sibTransId="{DD407E64-351A-4D40-94BB-16E11240FA68}"/>
    <dgm:cxn modelId="{F133B8DA-A87D-4B83-AE28-5D35B00BF0C7}" srcId="{59E2F757-8972-4DB3-AB44-BB8012ED0A2F}" destId="{A4AB7661-3556-4E7F-A25A-90DC38E165F6}" srcOrd="1" destOrd="0" parTransId="{12842C5D-D996-468A-998B-6727185096C6}" sibTransId="{CF656E2E-A64B-4D1D-A07E-FA013E5D979E}"/>
    <dgm:cxn modelId="{38A62DE2-7C60-4C9D-8BA3-7160D7849728}" type="presOf" srcId="{0DD96097-F9E8-4C91-A55D-4B89726B92EC}" destId="{DBF6AF11-153C-45F3-88CB-19F2D82E28DB}" srcOrd="0" destOrd="0" presId="urn:microsoft.com/office/officeart/2018/2/layout/IconVerticalSolidList"/>
    <dgm:cxn modelId="{2B3660E7-E964-420C-981B-20BA355B7565}" type="presOf" srcId="{DB400F44-386D-47B9-ACFE-3E58DC5C2C80}" destId="{B0AE5D4B-3875-4FB5-A43F-5284E7DA0322}" srcOrd="0" destOrd="0" presId="urn:microsoft.com/office/officeart/2018/2/layout/IconVerticalSolidList"/>
    <dgm:cxn modelId="{C2FDB8A3-3329-48A8-B585-3BA1501301DF}" type="presParOf" srcId="{277F924C-237B-45A9-8075-05C9FB1BFAC8}" destId="{8ECAEA94-3813-4FE9-9C1D-733EA569DE75}" srcOrd="0" destOrd="0" presId="urn:microsoft.com/office/officeart/2018/2/layout/IconVerticalSolidList"/>
    <dgm:cxn modelId="{7494B6A0-7833-4E02-AF2F-0FA79B8C4D56}" type="presParOf" srcId="{8ECAEA94-3813-4FE9-9C1D-733EA569DE75}" destId="{A1EA4843-305A-4C39-A917-34660B399875}" srcOrd="0" destOrd="0" presId="urn:microsoft.com/office/officeart/2018/2/layout/IconVerticalSolidList"/>
    <dgm:cxn modelId="{77EBD826-0CED-4F4D-88C8-4B3A6AEE409F}" type="presParOf" srcId="{8ECAEA94-3813-4FE9-9C1D-733EA569DE75}" destId="{168DD34D-0AB1-4CD5-A5B8-BA4C79D7F824}" srcOrd="1" destOrd="0" presId="urn:microsoft.com/office/officeart/2018/2/layout/IconVerticalSolidList"/>
    <dgm:cxn modelId="{39510C50-08E8-45E0-849B-ACDACF3A8229}" type="presParOf" srcId="{8ECAEA94-3813-4FE9-9C1D-733EA569DE75}" destId="{9AF2B665-7530-4E81-92C9-B0C70B14FAB7}" srcOrd="2" destOrd="0" presId="urn:microsoft.com/office/officeart/2018/2/layout/IconVerticalSolidList"/>
    <dgm:cxn modelId="{35E158C8-DBA1-4183-805D-00563920FD7B}" type="presParOf" srcId="{8ECAEA94-3813-4FE9-9C1D-733EA569DE75}" destId="{8D289E92-B65C-4B16-99BB-ACA798EA3216}" srcOrd="3" destOrd="0" presId="urn:microsoft.com/office/officeart/2018/2/layout/IconVerticalSolidList"/>
    <dgm:cxn modelId="{AEECE4FD-368E-4990-88A0-D8EDD7D96E7B}" type="presParOf" srcId="{277F924C-237B-45A9-8075-05C9FB1BFAC8}" destId="{FFFE369C-9B8B-41AA-B232-C4CCEC8FA162}" srcOrd="1" destOrd="0" presId="urn:microsoft.com/office/officeart/2018/2/layout/IconVerticalSolidList"/>
    <dgm:cxn modelId="{29965343-33B1-4AD9-A6C6-1867F066F4E4}" type="presParOf" srcId="{277F924C-237B-45A9-8075-05C9FB1BFAC8}" destId="{3D897C0E-9BD7-4477-904D-C6E425BDEF2E}" srcOrd="2" destOrd="0" presId="urn:microsoft.com/office/officeart/2018/2/layout/IconVerticalSolidList"/>
    <dgm:cxn modelId="{4B0EACB6-BCC4-49FC-BD1E-A58750EDCDF6}" type="presParOf" srcId="{3D897C0E-9BD7-4477-904D-C6E425BDEF2E}" destId="{C481B1B5-6C46-4CCD-B46E-196B3E8AE8A5}" srcOrd="0" destOrd="0" presId="urn:microsoft.com/office/officeart/2018/2/layout/IconVerticalSolidList"/>
    <dgm:cxn modelId="{FB515957-D5F5-4B2B-9542-6303BE48D7D9}" type="presParOf" srcId="{3D897C0E-9BD7-4477-904D-C6E425BDEF2E}" destId="{BAEBD333-E1BC-48FB-887A-2BF6DCA153AF}" srcOrd="1" destOrd="0" presId="urn:microsoft.com/office/officeart/2018/2/layout/IconVerticalSolidList"/>
    <dgm:cxn modelId="{F430A388-6205-41AD-802C-4F74B7244AAB}" type="presParOf" srcId="{3D897C0E-9BD7-4477-904D-C6E425BDEF2E}" destId="{C60F195C-8209-44FA-A0D2-83CAD3D29602}" srcOrd="2" destOrd="0" presId="urn:microsoft.com/office/officeart/2018/2/layout/IconVerticalSolidList"/>
    <dgm:cxn modelId="{D20EAE00-2E81-4F06-92D1-F4D62BD26102}" type="presParOf" srcId="{3D897C0E-9BD7-4477-904D-C6E425BDEF2E}" destId="{76E45245-D314-40D2-AB9D-2E11C184C924}" srcOrd="3" destOrd="0" presId="urn:microsoft.com/office/officeart/2018/2/layout/IconVerticalSolidList"/>
    <dgm:cxn modelId="{69E51F57-00BA-4DD6-93AD-4895F604064C}" type="presParOf" srcId="{277F924C-237B-45A9-8075-05C9FB1BFAC8}" destId="{1773D308-2F83-44B4-A726-25BC1FBBF21A}" srcOrd="3" destOrd="0" presId="urn:microsoft.com/office/officeart/2018/2/layout/IconVerticalSolidList"/>
    <dgm:cxn modelId="{927BB03D-1146-4F70-B544-1E2D0E355380}" type="presParOf" srcId="{277F924C-237B-45A9-8075-05C9FB1BFAC8}" destId="{8B194739-9DB5-4649-BCF7-8185AB691191}" srcOrd="4" destOrd="0" presId="urn:microsoft.com/office/officeart/2018/2/layout/IconVerticalSolidList"/>
    <dgm:cxn modelId="{1E22A05F-28FC-4D45-825A-9065713FCD52}" type="presParOf" srcId="{8B194739-9DB5-4649-BCF7-8185AB691191}" destId="{6DE67843-82E1-4B3D-A015-563788CC6A25}" srcOrd="0" destOrd="0" presId="urn:microsoft.com/office/officeart/2018/2/layout/IconVerticalSolidList"/>
    <dgm:cxn modelId="{349553F3-1643-405E-977D-212F2F260454}" type="presParOf" srcId="{8B194739-9DB5-4649-BCF7-8185AB691191}" destId="{FC75A431-EE31-4CB8-961D-7FADCA2D3E6D}" srcOrd="1" destOrd="0" presId="urn:microsoft.com/office/officeart/2018/2/layout/IconVerticalSolidList"/>
    <dgm:cxn modelId="{69CCE4EF-53F3-4B6C-9244-F7816F231508}" type="presParOf" srcId="{8B194739-9DB5-4649-BCF7-8185AB691191}" destId="{E6D693BE-380E-453A-8D0D-B205377DF321}" srcOrd="2" destOrd="0" presId="urn:microsoft.com/office/officeart/2018/2/layout/IconVerticalSolidList"/>
    <dgm:cxn modelId="{179565DB-DD79-4157-9DE6-66A8CF749667}" type="presParOf" srcId="{8B194739-9DB5-4649-BCF7-8185AB691191}" destId="{DBF6AF11-153C-45F3-88CB-19F2D82E28DB}" srcOrd="3" destOrd="0" presId="urn:microsoft.com/office/officeart/2018/2/layout/IconVerticalSolidList"/>
    <dgm:cxn modelId="{E8DCDBE8-2E89-40AC-9C25-7049CE7866E7}" type="presParOf" srcId="{277F924C-237B-45A9-8075-05C9FB1BFAC8}" destId="{A65A9A8B-A772-4181-BFD3-C0717E460231}" srcOrd="5" destOrd="0" presId="urn:microsoft.com/office/officeart/2018/2/layout/IconVerticalSolidList"/>
    <dgm:cxn modelId="{37646741-8C9A-4FCF-B1D7-AAD5980AFC64}" type="presParOf" srcId="{277F924C-237B-45A9-8075-05C9FB1BFAC8}" destId="{E1DAA7F9-BEFE-473F-9B6C-0088E6649A5C}" srcOrd="6" destOrd="0" presId="urn:microsoft.com/office/officeart/2018/2/layout/IconVerticalSolidList"/>
    <dgm:cxn modelId="{B9D7EAA4-8524-4E99-873A-9E3BB6281B6C}" type="presParOf" srcId="{E1DAA7F9-BEFE-473F-9B6C-0088E6649A5C}" destId="{E1EDC428-B82F-4499-BD12-B6042C19498F}" srcOrd="0" destOrd="0" presId="urn:microsoft.com/office/officeart/2018/2/layout/IconVerticalSolidList"/>
    <dgm:cxn modelId="{053FC823-3FBE-4F0A-A55F-84AF58A7CD78}" type="presParOf" srcId="{E1DAA7F9-BEFE-473F-9B6C-0088E6649A5C}" destId="{7D5321E4-28B4-4F65-9EA2-6BCCE36CFDD3}" srcOrd="1" destOrd="0" presId="urn:microsoft.com/office/officeart/2018/2/layout/IconVerticalSolidList"/>
    <dgm:cxn modelId="{873814FB-B8CC-44B0-AC5A-E93EB4726DA1}" type="presParOf" srcId="{E1DAA7F9-BEFE-473F-9B6C-0088E6649A5C}" destId="{EEB11C13-0764-431D-BB7B-E72F1A2DFAB8}" srcOrd="2" destOrd="0" presId="urn:microsoft.com/office/officeart/2018/2/layout/IconVerticalSolidList"/>
    <dgm:cxn modelId="{AA4F3C7F-F8CE-4552-9FCF-9EC587636758}" type="presParOf" srcId="{E1DAA7F9-BEFE-473F-9B6C-0088E6649A5C}" destId="{B0AE5D4B-3875-4FB5-A43F-5284E7DA032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1258C6F-7BEE-459B-AC9E-EB4E148CB654}" type="doc">
      <dgm:prSet loTypeId="urn:microsoft.com/office/officeart/2018/2/layout/IconVerticalSolid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4654A9-D6AE-4C6B-83E6-B925AA2D6517}">
      <dgm:prSet/>
      <dgm:spPr/>
      <dgm:t>
        <a:bodyPr/>
        <a:lstStyle/>
        <a:p>
          <a:pPr>
            <a:lnSpc>
              <a:spcPct val="100000"/>
            </a:lnSpc>
          </a:pPr>
          <a:r>
            <a:rPr lang="en-GB" dirty="0"/>
            <a:t>Why:  To observe how different TCP protocols handle fairness when flows experience different round-trip times.</a:t>
          </a:r>
          <a:endParaRPr lang="en-US" dirty="0"/>
        </a:p>
      </dgm:t>
    </dgm:pt>
    <dgm:pt modelId="{6C333F9A-E570-46C8-AB85-53D1556C67AD}" type="parTrans" cxnId="{CE51ADE5-3D6E-4908-BDB8-FF21D5AC7499}">
      <dgm:prSet/>
      <dgm:spPr/>
      <dgm:t>
        <a:bodyPr/>
        <a:lstStyle/>
        <a:p>
          <a:endParaRPr lang="en-US"/>
        </a:p>
      </dgm:t>
    </dgm:pt>
    <dgm:pt modelId="{C632CAE7-786F-4CD5-8551-1EF53CD3C570}" type="sibTrans" cxnId="{CE51ADE5-3D6E-4908-BDB8-FF21D5AC7499}">
      <dgm:prSet/>
      <dgm:spPr/>
      <dgm:t>
        <a:bodyPr/>
        <a:lstStyle/>
        <a:p>
          <a:endParaRPr lang="en-US"/>
        </a:p>
      </dgm:t>
    </dgm:pt>
    <dgm:pt modelId="{08FDBB82-AA56-4324-BFB5-A4EAEF5D4042}">
      <dgm:prSet/>
      <dgm:spPr/>
      <dgm:t>
        <a:bodyPr/>
        <a:lstStyle/>
        <a:p>
          <a:pPr>
            <a:lnSpc>
              <a:spcPct val="100000"/>
            </a:lnSpc>
          </a:pPr>
          <a:r>
            <a:rPr lang="en-GB" dirty="0"/>
            <a:t>Set up:  three flows using the different protocols, same RTT</a:t>
          </a:r>
          <a:br>
            <a:rPr lang="en-GB" dirty="0"/>
          </a:br>
          <a:endParaRPr lang="en-US" dirty="0"/>
        </a:p>
      </dgm:t>
    </dgm:pt>
    <dgm:pt modelId="{3A8C07EB-EDE5-4BC4-BD81-EED97BA41900}" type="parTrans" cxnId="{8C4348AB-6D7A-48B3-AE06-ACBE45CEFE6A}">
      <dgm:prSet/>
      <dgm:spPr/>
      <dgm:t>
        <a:bodyPr/>
        <a:lstStyle/>
        <a:p>
          <a:endParaRPr lang="en-US"/>
        </a:p>
      </dgm:t>
    </dgm:pt>
    <dgm:pt modelId="{AB013490-5D5E-4ED3-BEFA-701BF6F372B7}" type="sibTrans" cxnId="{8C4348AB-6D7A-48B3-AE06-ACBE45CEFE6A}">
      <dgm:prSet/>
      <dgm:spPr/>
      <dgm:t>
        <a:bodyPr/>
        <a:lstStyle/>
        <a:p>
          <a:endParaRPr lang="en-US"/>
        </a:p>
      </dgm:t>
    </dgm:pt>
    <dgm:pt modelId="{3764621E-306A-4BA3-8D52-ACCCEF983ADF}">
      <dgm:prSet/>
      <dgm:spPr/>
      <dgm:t>
        <a:bodyPr/>
        <a:lstStyle/>
        <a:p>
          <a:pPr>
            <a:lnSpc>
              <a:spcPct val="100000"/>
            </a:lnSpc>
          </a:pPr>
          <a:r>
            <a:rPr lang="en-GB" dirty="0"/>
            <a:t>Metrics</a:t>
          </a:r>
          <a:r>
            <a:rPr lang="en-GB" b="1" dirty="0"/>
            <a:t>: </a:t>
          </a:r>
          <a:r>
            <a:rPr lang="en-GB" dirty="0"/>
            <a:t>Per-flow throughput, Jain’s Index</a:t>
          </a:r>
          <a:endParaRPr lang="en-US" dirty="0"/>
        </a:p>
      </dgm:t>
    </dgm:pt>
    <dgm:pt modelId="{FC816844-B72B-4506-B7AB-BE323937124C}" type="parTrans" cxnId="{690355C5-1EC0-44F7-86B0-45DD14D1244E}">
      <dgm:prSet/>
      <dgm:spPr/>
      <dgm:t>
        <a:bodyPr/>
        <a:lstStyle/>
        <a:p>
          <a:endParaRPr lang="en-US"/>
        </a:p>
      </dgm:t>
    </dgm:pt>
    <dgm:pt modelId="{4E77C3D0-DE3A-42A3-B802-846A84757020}" type="sibTrans" cxnId="{690355C5-1EC0-44F7-86B0-45DD14D1244E}">
      <dgm:prSet/>
      <dgm:spPr/>
      <dgm:t>
        <a:bodyPr/>
        <a:lstStyle/>
        <a:p>
          <a:endParaRPr lang="en-US"/>
        </a:p>
      </dgm:t>
    </dgm:pt>
    <dgm:pt modelId="{4AC4B546-02E4-4AE5-875E-88285ABA9403}" type="pres">
      <dgm:prSet presAssocID="{B1258C6F-7BEE-459B-AC9E-EB4E148CB654}" presName="root" presStyleCnt="0">
        <dgm:presLayoutVars>
          <dgm:dir/>
          <dgm:resizeHandles val="exact"/>
        </dgm:presLayoutVars>
      </dgm:prSet>
      <dgm:spPr/>
    </dgm:pt>
    <dgm:pt modelId="{5833D4FD-FF0A-4DBA-9A0B-1884E71109E6}" type="pres">
      <dgm:prSet presAssocID="{D74654A9-D6AE-4C6B-83E6-B925AA2D6517}" presName="compNode" presStyleCnt="0"/>
      <dgm:spPr/>
    </dgm:pt>
    <dgm:pt modelId="{85150C7C-D6BC-4E75-8F8F-BC14680126C6}" type="pres">
      <dgm:prSet presAssocID="{D74654A9-D6AE-4C6B-83E6-B925AA2D6517}" presName="bgRect" presStyleLbl="bgShp" presStyleIdx="0" presStyleCnt="3" custLinFactNeighborY="-13691"/>
      <dgm:spPr/>
    </dgm:pt>
    <dgm:pt modelId="{35B6C950-AEC0-411A-8B2D-C1B74DAE6423}" type="pres">
      <dgm:prSet presAssocID="{D74654A9-D6AE-4C6B-83E6-B925AA2D65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ying Cards"/>
        </a:ext>
      </dgm:extLst>
    </dgm:pt>
    <dgm:pt modelId="{A7664B78-2D19-4F49-A4B9-1923DCF59995}" type="pres">
      <dgm:prSet presAssocID="{D74654A9-D6AE-4C6B-83E6-B925AA2D6517}" presName="spaceRect" presStyleCnt="0"/>
      <dgm:spPr/>
    </dgm:pt>
    <dgm:pt modelId="{14A73E88-FD6A-414B-BBD0-8478666EE7D2}" type="pres">
      <dgm:prSet presAssocID="{D74654A9-D6AE-4C6B-83E6-B925AA2D6517}" presName="parTx" presStyleLbl="revTx" presStyleIdx="0" presStyleCnt="3">
        <dgm:presLayoutVars>
          <dgm:chMax val="0"/>
          <dgm:chPref val="0"/>
        </dgm:presLayoutVars>
      </dgm:prSet>
      <dgm:spPr/>
    </dgm:pt>
    <dgm:pt modelId="{72154A72-B01B-416A-B724-071C31F09125}" type="pres">
      <dgm:prSet presAssocID="{C632CAE7-786F-4CD5-8551-1EF53CD3C570}" presName="sibTrans" presStyleCnt="0"/>
      <dgm:spPr/>
    </dgm:pt>
    <dgm:pt modelId="{4FB5D45E-F3B3-464E-B80C-037DC608CF1B}" type="pres">
      <dgm:prSet presAssocID="{08FDBB82-AA56-4324-BFB5-A4EAEF5D4042}" presName="compNode" presStyleCnt="0"/>
      <dgm:spPr/>
    </dgm:pt>
    <dgm:pt modelId="{418DC36A-331F-4E5E-AA6A-5EA63F9E75DC}" type="pres">
      <dgm:prSet presAssocID="{08FDBB82-AA56-4324-BFB5-A4EAEF5D4042}" presName="bgRect" presStyleLbl="bgShp" presStyleIdx="1" presStyleCnt="3"/>
      <dgm:spPr/>
    </dgm:pt>
    <dgm:pt modelId="{77F170B6-D19F-4397-BC2C-2FC24777CF00}" type="pres">
      <dgm:prSet presAssocID="{08FDBB82-AA56-4324-BFB5-A4EAEF5D404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F4939C41-6B21-48EE-B55D-014BFAA80605}" type="pres">
      <dgm:prSet presAssocID="{08FDBB82-AA56-4324-BFB5-A4EAEF5D4042}" presName="spaceRect" presStyleCnt="0"/>
      <dgm:spPr/>
    </dgm:pt>
    <dgm:pt modelId="{D934DAA3-DE44-47E0-8898-A3179D130118}" type="pres">
      <dgm:prSet presAssocID="{08FDBB82-AA56-4324-BFB5-A4EAEF5D4042}" presName="parTx" presStyleLbl="revTx" presStyleIdx="1" presStyleCnt="3">
        <dgm:presLayoutVars>
          <dgm:chMax val="0"/>
          <dgm:chPref val="0"/>
        </dgm:presLayoutVars>
      </dgm:prSet>
      <dgm:spPr/>
    </dgm:pt>
    <dgm:pt modelId="{4E4B596D-FBA7-4150-AC16-54C6CFCDC15F}" type="pres">
      <dgm:prSet presAssocID="{AB013490-5D5E-4ED3-BEFA-701BF6F372B7}" presName="sibTrans" presStyleCnt="0"/>
      <dgm:spPr/>
    </dgm:pt>
    <dgm:pt modelId="{B4C24D02-EA87-4D2B-BE87-6548A760DFFB}" type="pres">
      <dgm:prSet presAssocID="{3764621E-306A-4BA3-8D52-ACCCEF983ADF}" presName="compNode" presStyleCnt="0"/>
      <dgm:spPr/>
    </dgm:pt>
    <dgm:pt modelId="{BCA26988-2776-4ECE-AD42-1F0333C6842F}" type="pres">
      <dgm:prSet presAssocID="{3764621E-306A-4BA3-8D52-ACCCEF983ADF}" presName="bgRect" presStyleLbl="bgShp" presStyleIdx="2" presStyleCnt="3" custLinFactNeighborX="-3836" custLinFactNeighborY="43"/>
      <dgm:spPr/>
    </dgm:pt>
    <dgm:pt modelId="{D0408A5B-BDA1-46DC-BAD1-CFB45EFE1BF5}" type="pres">
      <dgm:prSet presAssocID="{3764621E-306A-4BA3-8D52-ACCCEF983ADF}"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6684C908-85B4-45CC-9BCB-F771639C9791}" type="pres">
      <dgm:prSet presAssocID="{3764621E-306A-4BA3-8D52-ACCCEF983ADF}" presName="spaceRect" presStyleCnt="0"/>
      <dgm:spPr/>
    </dgm:pt>
    <dgm:pt modelId="{DB1BE31C-C34C-4097-A603-F9EE874CA227}" type="pres">
      <dgm:prSet presAssocID="{3764621E-306A-4BA3-8D52-ACCCEF983ADF}" presName="parTx" presStyleLbl="revTx" presStyleIdx="2" presStyleCnt="3">
        <dgm:presLayoutVars>
          <dgm:chMax val="0"/>
          <dgm:chPref val="0"/>
        </dgm:presLayoutVars>
      </dgm:prSet>
      <dgm:spPr/>
    </dgm:pt>
  </dgm:ptLst>
  <dgm:cxnLst>
    <dgm:cxn modelId="{AFE5D02B-0DA6-494E-8F30-F9D8B4CAD5FB}" type="presOf" srcId="{08FDBB82-AA56-4324-BFB5-A4EAEF5D4042}" destId="{D934DAA3-DE44-47E0-8898-A3179D130118}" srcOrd="0" destOrd="0" presId="urn:microsoft.com/office/officeart/2018/2/layout/IconVerticalSolidList"/>
    <dgm:cxn modelId="{E912EF2B-3943-4C51-9288-76D7C3AD44B0}" type="presOf" srcId="{D74654A9-D6AE-4C6B-83E6-B925AA2D6517}" destId="{14A73E88-FD6A-414B-BBD0-8478666EE7D2}" srcOrd="0" destOrd="0" presId="urn:microsoft.com/office/officeart/2018/2/layout/IconVerticalSolidList"/>
    <dgm:cxn modelId="{1C8EB36B-7645-416F-8C05-0293F117715D}" type="presOf" srcId="{B1258C6F-7BEE-459B-AC9E-EB4E148CB654}" destId="{4AC4B546-02E4-4AE5-875E-88285ABA9403}" srcOrd="0" destOrd="0" presId="urn:microsoft.com/office/officeart/2018/2/layout/IconVerticalSolidList"/>
    <dgm:cxn modelId="{4ED4CB72-3A15-43B2-9246-DBC693C49EDA}" type="presOf" srcId="{3764621E-306A-4BA3-8D52-ACCCEF983ADF}" destId="{DB1BE31C-C34C-4097-A603-F9EE874CA227}" srcOrd="0" destOrd="0" presId="urn:microsoft.com/office/officeart/2018/2/layout/IconVerticalSolidList"/>
    <dgm:cxn modelId="{8C4348AB-6D7A-48B3-AE06-ACBE45CEFE6A}" srcId="{B1258C6F-7BEE-459B-AC9E-EB4E148CB654}" destId="{08FDBB82-AA56-4324-BFB5-A4EAEF5D4042}" srcOrd="1" destOrd="0" parTransId="{3A8C07EB-EDE5-4BC4-BD81-EED97BA41900}" sibTransId="{AB013490-5D5E-4ED3-BEFA-701BF6F372B7}"/>
    <dgm:cxn modelId="{690355C5-1EC0-44F7-86B0-45DD14D1244E}" srcId="{B1258C6F-7BEE-459B-AC9E-EB4E148CB654}" destId="{3764621E-306A-4BA3-8D52-ACCCEF983ADF}" srcOrd="2" destOrd="0" parTransId="{FC816844-B72B-4506-B7AB-BE323937124C}" sibTransId="{4E77C3D0-DE3A-42A3-B802-846A84757020}"/>
    <dgm:cxn modelId="{CE51ADE5-3D6E-4908-BDB8-FF21D5AC7499}" srcId="{B1258C6F-7BEE-459B-AC9E-EB4E148CB654}" destId="{D74654A9-D6AE-4C6B-83E6-B925AA2D6517}" srcOrd="0" destOrd="0" parTransId="{6C333F9A-E570-46C8-AB85-53D1556C67AD}" sibTransId="{C632CAE7-786F-4CD5-8551-1EF53CD3C570}"/>
    <dgm:cxn modelId="{7D12A027-F5CF-4B6C-AE24-C70BB25084A8}" type="presParOf" srcId="{4AC4B546-02E4-4AE5-875E-88285ABA9403}" destId="{5833D4FD-FF0A-4DBA-9A0B-1884E71109E6}" srcOrd="0" destOrd="0" presId="urn:microsoft.com/office/officeart/2018/2/layout/IconVerticalSolidList"/>
    <dgm:cxn modelId="{80F37969-BBF0-4269-8938-78995FEB4BAB}" type="presParOf" srcId="{5833D4FD-FF0A-4DBA-9A0B-1884E71109E6}" destId="{85150C7C-D6BC-4E75-8F8F-BC14680126C6}" srcOrd="0" destOrd="0" presId="urn:microsoft.com/office/officeart/2018/2/layout/IconVerticalSolidList"/>
    <dgm:cxn modelId="{79BAEC43-BF1A-43E9-BDCC-390F2E4EA7B4}" type="presParOf" srcId="{5833D4FD-FF0A-4DBA-9A0B-1884E71109E6}" destId="{35B6C950-AEC0-411A-8B2D-C1B74DAE6423}" srcOrd="1" destOrd="0" presId="urn:microsoft.com/office/officeart/2018/2/layout/IconVerticalSolidList"/>
    <dgm:cxn modelId="{7B4FB7C7-22C3-433E-B4FB-DF9FA495D580}" type="presParOf" srcId="{5833D4FD-FF0A-4DBA-9A0B-1884E71109E6}" destId="{A7664B78-2D19-4F49-A4B9-1923DCF59995}" srcOrd="2" destOrd="0" presId="urn:microsoft.com/office/officeart/2018/2/layout/IconVerticalSolidList"/>
    <dgm:cxn modelId="{D67833D2-06A5-40E3-B76C-B0209F6D2260}" type="presParOf" srcId="{5833D4FD-FF0A-4DBA-9A0B-1884E71109E6}" destId="{14A73E88-FD6A-414B-BBD0-8478666EE7D2}" srcOrd="3" destOrd="0" presId="urn:microsoft.com/office/officeart/2018/2/layout/IconVerticalSolidList"/>
    <dgm:cxn modelId="{B0B900E1-4194-4247-9160-DD3AD58FDB9A}" type="presParOf" srcId="{4AC4B546-02E4-4AE5-875E-88285ABA9403}" destId="{72154A72-B01B-416A-B724-071C31F09125}" srcOrd="1" destOrd="0" presId="urn:microsoft.com/office/officeart/2018/2/layout/IconVerticalSolidList"/>
    <dgm:cxn modelId="{669BDC46-9415-4A69-9C43-747173ED92F0}" type="presParOf" srcId="{4AC4B546-02E4-4AE5-875E-88285ABA9403}" destId="{4FB5D45E-F3B3-464E-B80C-037DC608CF1B}" srcOrd="2" destOrd="0" presId="urn:microsoft.com/office/officeart/2018/2/layout/IconVerticalSolidList"/>
    <dgm:cxn modelId="{F1F6EFDB-D865-46F9-80AB-F7B8F4D67A70}" type="presParOf" srcId="{4FB5D45E-F3B3-464E-B80C-037DC608CF1B}" destId="{418DC36A-331F-4E5E-AA6A-5EA63F9E75DC}" srcOrd="0" destOrd="0" presId="urn:microsoft.com/office/officeart/2018/2/layout/IconVerticalSolidList"/>
    <dgm:cxn modelId="{ACF54281-26B2-4000-8984-1C83871879D6}" type="presParOf" srcId="{4FB5D45E-F3B3-464E-B80C-037DC608CF1B}" destId="{77F170B6-D19F-4397-BC2C-2FC24777CF00}" srcOrd="1" destOrd="0" presId="urn:microsoft.com/office/officeart/2018/2/layout/IconVerticalSolidList"/>
    <dgm:cxn modelId="{E483940B-5489-4C6F-8A99-B326A4D1106D}" type="presParOf" srcId="{4FB5D45E-F3B3-464E-B80C-037DC608CF1B}" destId="{F4939C41-6B21-48EE-B55D-014BFAA80605}" srcOrd="2" destOrd="0" presId="urn:microsoft.com/office/officeart/2018/2/layout/IconVerticalSolidList"/>
    <dgm:cxn modelId="{022A56EE-9065-4852-925C-C06555319128}" type="presParOf" srcId="{4FB5D45E-F3B3-464E-B80C-037DC608CF1B}" destId="{D934DAA3-DE44-47E0-8898-A3179D130118}" srcOrd="3" destOrd="0" presId="urn:microsoft.com/office/officeart/2018/2/layout/IconVerticalSolidList"/>
    <dgm:cxn modelId="{D4D36ECA-6436-4587-8CBA-9DF1884DCB70}" type="presParOf" srcId="{4AC4B546-02E4-4AE5-875E-88285ABA9403}" destId="{4E4B596D-FBA7-4150-AC16-54C6CFCDC15F}" srcOrd="3" destOrd="0" presId="urn:microsoft.com/office/officeart/2018/2/layout/IconVerticalSolidList"/>
    <dgm:cxn modelId="{ED578EC0-CB6F-4086-AFDA-6DEDD476D1E9}" type="presParOf" srcId="{4AC4B546-02E4-4AE5-875E-88285ABA9403}" destId="{B4C24D02-EA87-4D2B-BE87-6548A760DFFB}" srcOrd="4" destOrd="0" presId="urn:microsoft.com/office/officeart/2018/2/layout/IconVerticalSolidList"/>
    <dgm:cxn modelId="{305B406F-8EB5-4482-8DD7-3A24920D27B8}" type="presParOf" srcId="{B4C24D02-EA87-4D2B-BE87-6548A760DFFB}" destId="{BCA26988-2776-4ECE-AD42-1F0333C6842F}" srcOrd="0" destOrd="0" presId="urn:microsoft.com/office/officeart/2018/2/layout/IconVerticalSolidList"/>
    <dgm:cxn modelId="{65A8AB9C-E79D-4CE0-98CB-6A2468DABFC2}" type="presParOf" srcId="{B4C24D02-EA87-4D2B-BE87-6548A760DFFB}" destId="{D0408A5B-BDA1-46DC-BAD1-CFB45EFE1BF5}" srcOrd="1" destOrd="0" presId="urn:microsoft.com/office/officeart/2018/2/layout/IconVerticalSolidList"/>
    <dgm:cxn modelId="{764E41D8-B234-464D-8832-3F2DDB0D0C68}" type="presParOf" srcId="{B4C24D02-EA87-4D2B-BE87-6548A760DFFB}" destId="{6684C908-85B4-45CC-9BCB-F771639C9791}" srcOrd="2" destOrd="0" presId="urn:microsoft.com/office/officeart/2018/2/layout/IconVerticalSolidList"/>
    <dgm:cxn modelId="{67A732A0-2942-4A35-B96A-6C52CCA28F46}" type="presParOf" srcId="{B4C24D02-EA87-4D2B-BE87-6548A760DFFB}" destId="{DB1BE31C-C34C-4097-A603-F9EE874CA22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AA7F02-A616-4407-AA4A-83501F2C5FE4}">
      <dsp:nvSpPr>
        <dsp:cNvPr id="0" name=""/>
        <dsp:cNvSpPr/>
      </dsp:nvSpPr>
      <dsp:spPr>
        <a:xfrm>
          <a:off x="0" y="7879"/>
          <a:ext cx="5000124" cy="1247220"/>
        </a:xfrm>
        <a:prstGeom prst="roundRect">
          <a:avLst/>
        </a:prstGeom>
        <a:gradFill rotWithShape="0">
          <a:gsLst>
            <a:gs pos="0">
              <a:schemeClr val="accent5">
                <a:hueOff val="0"/>
                <a:satOff val="0"/>
                <a:lumOff val="0"/>
                <a:alphaOff val="0"/>
                <a:tint val="100000"/>
                <a:shade val="100000"/>
                <a:satMod val="130000"/>
              </a:schemeClr>
            </a:gs>
            <a:gs pos="100000">
              <a:schemeClr val="accent5">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TCP New Reno</a:t>
          </a:r>
        </a:p>
      </dsp:txBody>
      <dsp:txXfrm>
        <a:off x="60884" y="68763"/>
        <a:ext cx="4878356" cy="1125452"/>
      </dsp:txXfrm>
    </dsp:sp>
    <dsp:sp modelId="{BEC394C2-985E-495B-8CF0-875AEE61080C}">
      <dsp:nvSpPr>
        <dsp:cNvPr id="0" name=""/>
        <dsp:cNvSpPr/>
      </dsp:nvSpPr>
      <dsp:spPr>
        <a:xfrm>
          <a:off x="0" y="1404859"/>
          <a:ext cx="5000124" cy="1247220"/>
        </a:xfrm>
        <a:prstGeom prst="roundRect">
          <a:avLst/>
        </a:prstGeom>
        <a:gradFill rotWithShape="0">
          <a:gsLst>
            <a:gs pos="0">
              <a:schemeClr val="accent5">
                <a:hueOff val="-3311292"/>
                <a:satOff val="13270"/>
                <a:lumOff val="2876"/>
                <a:alphaOff val="0"/>
                <a:tint val="100000"/>
                <a:shade val="100000"/>
                <a:satMod val="130000"/>
              </a:schemeClr>
            </a:gs>
            <a:gs pos="100000">
              <a:schemeClr val="accent5">
                <a:hueOff val="-3311292"/>
                <a:satOff val="13270"/>
                <a:lumOff val="2876"/>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TCP CUBIC</a:t>
          </a:r>
        </a:p>
      </dsp:txBody>
      <dsp:txXfrm>
        <a:off x="60884" y="1465743"/>
        <a:ext cx="4878356" cy="1125452"/>
      </dsp:txXfrm>
    </dsp:sp>
    <dsp:sp modelId="{7EACF932-83AF-41F2-8B23-7F658DAFEBB1}">
      <dsp:nvSpPr>
        <dsp:cNvPr id="0" name=""/>
        <dsp:cNvSpPr/>
      </dsp:nvSpPr>
      <dsp:spPr>
        <a:xfrm>
          <a:off x="0" y="2801839"/>
          <a:ext cx="5000124" cy="1247220"/>
        </a:xfrm>
        <a:prstGeom prst="roundRect">
          <a:avLst/>
        </a:prstGeom>
        <a:gradFill rotWithShape="0">
          <a:gsLst>
            <a:gs pos="0">
              <a:schemeClr val="accent5">
                <a:hueOff val="-6622584"/>
                <a:satOff val="26541"/>
                <a:lumOff val="5752"/>
                <a:alphaOff val="0"/>
                <a:tint val="100000"/>
                <a:shade val="100000"/>
                <a:satMod val="130000"/>
              </a:schemeClr>
            </a:gs>
            <a:gs pos="100000">
              <a:schemeClr val="accent5">
                <a:hueOff val="-6622584"/>
                <a:satOff val="26541"/>
                <a:lumOff val="5752"/>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dirty="0"/>
            <a:t>TCP BBR</a:t>
          </a:r>
        </a:p>
      </dsp:txBody>
      <dsp:txXfrm>
        <a:off x="60884" y="2862723"/>
        <a:ext cx="4878356" cy="1125452"/>
      </dsp:txXfrm>
    </dsp:sp>
    <dsp:sp modelId="{88525CE1-6AD6-4C68-8C3D-43615781D16F}">
      <dsp:nvSpPr>
        <dsp:cNvPr id="0" name=""/>
        <dsp:cNvSpPr/>
      </dsp:nvSpPr>
      <dsp:spPr>
        <a:xfrm>
          <a:off x="0" y="4198820"/>
          <a:ext cx="5000124" cy="1247220"/>
        </a:xfrm>
        <a:prstGeom prst="roundRect">
          <a:avLst/>
        </a:prstGeom>
        <a:gradFill rotWithShape="0">
          <a:gsLst>
            <a:gs pos="0">
              <a:schemeClr val="accent5">
                <a:hueOff val="-9933876"/>
                <a:satOff val="39811"/>
                <a:lumOff val="8628"/>
                <a:alphaOff val="0"/>
                <a:tint val="100000"/>
                <a:shade val="100000"/>
                <a:satMod val="130000"/>
              </a:schemeClr>
            </a:gs>
            <a:gs pos="100000">
              <a:schemeClr val="accent5">
                <a:hueOff val="-9933876"/>
                <a:satOff val="39811"/>
                <a:lumOff val="8628"/>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DCTCP</a:t>
          </a:r>
        </a:p>
      </dsp:txBody>
      <dsp:txXfrm>
        <a:off x="60884" y="4259704"/>
        <a:ext cx="4878356" cy="11254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870B83-99FF-46E0-A470-9FE637137B9E}">
      <dsp:nvSpPr>
        <dsp:cNvPr id="0" name=""/>
        <dsp:cNvSpPr/>
      </dsp:nvSpPr>
      <dsp:spPr>
        <a:xfrm>
          <a:off x="0" y="531"/>
          <a:ext cx="78867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F8F439-E90C-4499-B831-9D5F3A4D0121}">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458CB1B-B33B-4A0C-A825-A38E1B375719}">
      <dsp:nvSpPr>
        <dsp:cNvPr id="0" name=""/>
        <dsp:cNvSpPr/>
      </dsp:nvSpPr>
      <dsp:spPr>
        <a:xfrm>
          <a:off x="1435590" y="53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dirty="0"/>
            <a:t>Set up : the same flows and RTT and same protocol and same size </a:t>
          </a:r>
          <a:endParaRPr lang="en-US" sz="2500" kern="1200" dirty="0"/>
        </a:p>
      </dsp:txBody>
      <dsp:txXfrm>
        <a:off x="1435590" y="531"/>
        <a:ext cx="6451109" cy="1242935"/>
      </dsp:txXfrm>
    </dsp:sp>
    <dsp:sp modelId="{EAE71653-800E-406D-9C6E-26E5ECCDB938}">
      <dsp:nvSpPr>
        <dsp:cNvPr id="0" name=""/>
        <dsp:cNvSpPr/>
      </dsp:nvSpPr>
      <dsp:spPr>
        <a:xfrm>
          <a:off x="0" y="1554201"/>
          <a:ext cx="78867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1459F4-B869-4803-ACB9-156ACDF6EB9A}">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3E1E469-821D-4A97-8E65-807E11AEE54F}">
      <dsp:nvSpPr>
        <dsp:cNvPr id="0" name=""/>
        <dsp:cNvSpPr/>
      </dsp:nvSpPr>
      <dsp:spPr>
        <a:xfrm>
          <a:off x="1435590" y="1554201"/>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dirty="0"/>
            <a:t>Metrics : JFI , per- flow throughput</a:t>
          </a:r>
          <a:endParaRPr lang="en-US" sz="2500" kern="1200" dirty="0"/>
        </a:p>
      </dsp:txBody>
      <dsp:txXfrm>
        <a:off x="1435590" y="1554201"/>
        <a:ext cx="6451109" cy="1242935"/>
      </dsp:txXfrm>
    </dsp:sp>
    <dsp:sp modelId="{F5FA2ADE-AB15-49E4-AB1E-6DFA6D0F345F}">
      <dsp:nvSpPr>
        <dsp:cNvPr id="0" name=""/>
        <dsp:cNvSpPr/>
      </dsp:nvSpPr>
      <dsp:spPr>
        <a:xfrm>
          <a:off x="0" y="3107870"/>
          <a:ext cx="78867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6A9DA6-B00C-455C-B565-C6EAA187748C}">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E32AD4-66DC-4EA6-93C4-B8853DD644F1}">
      <dsp:nvSpPr>
        <dsp:cNvPr id="0" name=""/>
        <dsp:cNvSpPr/>
      </dsp:nvSpPr>
      <dsp:spPr>
        <a:xfrm>
          <a:off x="1435590" y="3107870"/>
          <a:ext cx="64511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111250">
            <a:lnSpc>
              <a:spcPct val="100000"/>
            </a:lnSpc>
            <a:spcBef>
              <a:spcPct val="0"/>
            </a:spcBef>
            <a:spcAft>
              <a:spcPct val="35000"/>
            </a:spcAft>
            <a:buNone/>
          </a:pPr>
          <a:r>
            <a:rPr lang="en-GB" sz="2500" kern="1200" dirty="0"/>
            <a:t>Expectation : G-index=0, JFI=1,</a:t>
          </a:r>
          <a:r>
            <a:rPr lang="en-GB" sz="2500" b="0" kern="1200" dirty="0"/>
            <a:t> all flows should achieve nearly equal throughput</a:t>
          </a:r>
          <a:r>
            <a:rPr lang="en-GB" sz="2500" kern="1200" dirty="0"/>
            <a:t> </a:t>
          </a:r>
          <a:endParaRPr lang="en-US" sz="2500" b="0" kern="1200" dirty="0"/>
        </a:p>
      </dsp:txBody>
      <dsp:txXfrm>
        <a:off x="1435590" y="3107870"/>
        <a:ext cx="645110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50C7C-D6BC-4E75-8F8F-BC14680126C6}">
      <dsp:nvSpPr>
        <dsp:cNvPr id="0" name=""/>
        <dsp:cNvSpPr/>
      </dsp:nvSpPr>
      <dsp:spPr>
        <a:xfrm>
          <a:off x="0" y="0"/>
          <a:ext cx="7886700" cy="836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B6C950-AEC0-411A-8B2D-C1B74DAE6423}">
      <dsp:nvSpPr>
        <dsp:cNvPr id="0" name=""/>
        <dsp:cNvSpPr/>
      </dsp:nvSpPr>
      <dsp:spPr>
        <a:xfrm>
          <a:off x="252971" y="192090"/>
          <a:ext cx="460398" cy="45994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A73E88-FD6A-414B-BBD0-8478666EE7D2}">
      <dsp:nvSpPr>
        <dsp:cNvPr id="0" name=""/>
        <dsp:cNvSpPr/>
      </dsp:nvSpPr>
      <dsp:spPr>
        <a:xfrm>
          <a:off x="966341" y="3929"/>
          <a:ext cx="6876701"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90000"/>
            </a:lnSpc>
            <a:spcBef>
              <a:spcPct val="0"/>
            </a:spcBef>
            <a:spcAft>
              <a:spcPct val="35000"/>
            </a:spcAft>
            <a:buNone/>
          </a:pPr>
          <a:r>
            <a:rPr lang="en-GB" sz="1400" kern="1200"/>
            <a:t>Why:  To observe how different TCP protocols handle fairness when flows experience different round-trip times.</a:t>
          </a:r>
          <a:endParaRPr lang="en-US" sz="1400" kern="1200"/>
        </a:p>
      </dsp:txBody>
      <dsp:txXfrm>
        <a:off x="966341" y="3929"/>
        <a:ext cx="6876701" cy="914670"/>
      </dsp:txXfrm>
    </dsp:sp>
    <dsp:sp modelId="{418DC36A-331F-4E5E-AA6A-5EA63F9E75DC}">
      <dsp:nvSpPr>
        <dsp:cNvPr id="0" name=""/>
        <dsp:cNvSpPr/>
      </dsp:nvSpPr>
      <dsp:spPr>
        <a:xfrm>
          <a:off x="0" y="1147267"/>
          <a:ext cx="7886700" cy="836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170B6-D19F-4397-BC2C-2FC24777CF00}">
      <dsp:nvSpPr>
        <dsp:cNvPr id="0" name=""/>
        <dsp:cNvSpPr/>
      </dsp:nvSpPr>
      <dsp:spPr>
        <a:xfrm>
          <a:off x="252971" y="1335428"/>
          <a:ext cx="460398" cy="45994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4DAA3-DE44-47E0-8898-A3179D130118}">
      <dsp:nvSpPr>
        <dsp:cNvPr id="0" name=""/>
        <dsp:cNvSpPr/>
      </dsp:nvSpPr>
      <dsp:spPr>
        <a:xfrm>
          <a:off x="966341" y="1147267"/>
          <a:ext cx="6876701"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90000"/>
            </a:lnSpc>
            <a:spcBef>
              <a:spcPct val="0"/>
            </a:spcBef>
            <a:spcAft>
              <a:spcPct val="35000"/>
            </a:spcAft>
            <a:buNone/>
          </a:pPr>
          <a:r>
            <a:rPr lang="en-GB" sz="1400" kern="1200" dirty="0"/>
            <a:t>Set up:  Two flows using the same protocol</a:t>
          </a:r>
          <a:br>
            <a:rPr lang="en-GB" sz="1400" kern="1200" dirty="0"/>
          </a:br>
          <a:r>
            <a:rPr lang="en-GB" sz="1400" kern="1200" dirty="0"/>
            <a:t>Flow 1 RTT = 1ms, Flow 2 RTT = 50ms</a:t>
          </a:r>
          <a:endParaRPr lang="en-US" sz="1400" kern="1200" dirty="0"/>
        </a:p>
      </dsp:txBody>
      <dsp:txXfrm>
        <a:off x="966341" y="1147267"/>
        <a:ext cx="6876701" cy="914670"/>
      </dsp:txXfrm>
    </dsp:sp>
    <dsp:sp modelId="{BCA26988-2776-4ECE-AD42-1F0333C6842F}">
      <dsp:nvSpPr>
        <dsp:cNvPr id="0" name=""/>
        <dsp:cNvSpPr/>
      </dsp:nvSpPr>
      <dsp:spPr>
        <a:xfrm>
          <a:off x="0" y="2290605"/>
          <a:ext cx="7886700" cy="836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08A5B-BDA1-46DC-BAD1-CFB45EFE1BF5}">
      <dsp:nvSpPr>
        <dsp:cNvPr id="0" name=""/>
        <dsp:cNvSpPr/>
      </dsp:nvSpPr>
      <dsp:spPr>
        <a:xfrm>
          <a:off x="252971" y="2478766"/>
          <a:ext cx="460398" cy="45994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1BE31C-C34C-4097-A603-F9EE874CA227}">
      <dsp:nvSpPr>
        <dsp:cNvPr id="0" name=""/>
        <dsp:cNvSpPr/>
      </dsp:nvSpPr>
      <dsp:spPr>
        <a:xfrm>
          <a:off x="966341" y="2290605"/>
          <a:ext cx="6876701"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90000"/>
            </a:lnSpc>
            <a:spcBef>
              <a:spcPct val="0"/>
            </a:spcBef>
            <a:spcAft>
              <a:spcPct val="35000"/>
            </a:spcAft>
            <a:buNone/>
          </a:pPr>
          <a:r>
            <a:rPr lang="en-GB" sz="1400" kern="1200" dirty="0"/>
            <a:t>Metrics</a:t>
          </a:r>
          <a:r>
            <a:rPr lang="en-GB" sz="1400" b="1" kern="1200" dirty="0"/>
            <a:t>: </a:t>
          </a:r>
          <a:r>
            <a:rPr lang="en-GB" sz="1400" kern="1200" dirty="0"/>
            <a:t>Per-flow throughput, Jain’s Index</a:t>
          </a:r>
          <a:endParaRPr lang="en-US" sz="1400" kern="1200" dirty="0"/>
        </a:p>
      </dsp:txBody>
      <dsp:txXfrm>
        <a:off x="966341" y="2290605"/>
        <a:ext cx="6876701" cy="914670"/>
      </dsp:txXfrm>
    </dsp:sp>
    <dsp:sp modelId="{DCFD8F98-E485-4F1C-9102-8509B4917DFA}">
      <dsp:nvSpPr>
        <dsp:cNvPr id="0" name=""/>
        <dsp:cNvSpPr/>
      </dsp:nvSpPr>
      <dsp:spPr>
        <a:xfrm>
          <a:off x="0" y="3433943"/>
          <a:ext cx="7886700" cy="8362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3C1855-779B-4C1F-9E6E-238CA60B5AAA}">
      <dsp:nvSpPr>
        <dsp:cNvPr id="0" name=""/>
        <dsp:cNvSpPr/>
      </dsp:nvSpPr>
      <dsp:spPr>
        <a:xfrm>
          <a:off x="253218" y="3622104"/>
          <a:ext cx="460398" cy="45994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DB39D2-DE19-4F6E-B13A-4E89F574187D}">
      <dsp:nvSpPr>
        <dsp:cNvPr id="0" name=""/>
        <dsp:cNvSpPr/>
      </dsp:nvSpPr>
      <dsp:spPr>
        <a:xfrm>
          <a:off x="966836" y="3433943"/>
          <a:ext cx="6829223" cy="9146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03" tIns="96803" rIns="96803" bIns="96803" numCol="1" spcCol="1270" anchor="ctr" anchorCtr="0">
          <a:noAutofit/>
        </a:bodyPr>
        <a:lstStyle/>
        <a:p>
          <a:pPr marL="0" lvl="0" indent="0" algn="l" defTabSz="622300">
            <a:lnSpc>
              <a:spcPct val="90000"/>
            </a:lnSpc>
            <a:spcBef>
              <a:spcPct val="0"/>
            </a:spcBef>
            <a:spcAft>
              <a:spcPct val="35000"/>
            </a:spcAft>
            <a:buNone/>
          </a:pPr>
          <a:r>
            <a:rPr lang="en-GB" sz="1400" b="0" kern="1200" dirty="0"/>
            <a:t>Expectations</a:t>
          </a:r>
          <a:r>
            <a:rPr lang="en-GB" sz="1400" b="1" kern="1200" dirty="0"/>
            <a:t>:</a:t>
          </a:r>
          <a:br>
            <a:rPr lang="en-GB" sz="1400" kern="1200" dirty="0"/>
          </a:br>
          <a:r>
            <a:rPr lang="en-GB" sz="1400" kern="1200" dirty="0"/>
            <a:t>-Loss-based protocols like Reno and CUBIC may Favor low RTT flows</a:t>
          </a:r>
          <a:br>
            <a:rPr lang="en-GB" sz="1400" kern="1200" dirty="0"/>
          </a:br>
          <a:r>
            <a:rPr lang="en-GB" sz="1400" kern="1200" dirty="0"/>
            <a:t>- BBR and DCTCP expected to handle RTT disparity better</a:t>
          </a:r>
          <a:br>
            <a:rPr lang="en-GB" sz="1400" kern="1200" dirty="0"/>
          </a:br>
          <a:r>
            <a:rPr lang="en-GB" sz="1400" kern="1200" dirty="0"/>
            <a:t>- JFI &lt; 1 due to imbalance in flow rates</a:t>
          </a:r>
          <a:endParaRPr lang="en-US" sz="1400" kern="1200" dirty="0"/>
        </a:p>
      </dsp:txBody>
      <dsp:txXfrm>
        <a:off x="966836" y="3433943"/>
        <a:ext cx="6829223" cy="9146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EA4843-305A-4C39-A917-34660B399875}">
      <dsp:nvSpPr>
        <dsp:cNvPr id="0" name=""/>
        <dsp:cNvSpPr/>
      </dsp:nvSpPr>
      <dsp:spPr>
        <a:xfrm>
          <a:off x="0" y="991"/>
          <a:ext cx="7886700" cy="879109"/>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168DD34D-0AB1-4CD5-A5B8-BA4C79D7F824}">
      <dsp:nvSpPr>
        <dsp:cNvPr id="0" name=""/>
        <dsp:cNvSpPr/>
      </dsp:nvSpPr>
      <dsp:spPr>
        <a:xfrm>
          <a:off x="265930" y="198790"/>
          <a:ext cx="483510" cy="483510"/>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289E92-B65C-4B16-99BB-ACA798EA3216}">
      <dsp:nvSpPr>
        <dsp:cNvPr id="0" name=""/>
        <dsp:cNvSpPr/>
      </dsp:nvSpPr>
      <dsp:spPr>
        <a:xfrm>
          <a:off x="1015371" y="991"/>
          <a:ext cx="6871328" cy="87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39" tIns="93039" rIns="93039" bIns="93039" numCol="1" spcCol="1270" anchor="ctr" anchorCtr="0">
          <a:noAutofit/>
        </a:bodyPr>
        <a:lstStyle/>
        <a:p>
          <a:pPr marL="0" lvl="0" indent="0" algn="l" defTabSz="666750">
            <a:lnSpc>
              <a:spcPct val="100000"/>
            </a:lnSpc>
            <a:spcBef>
              <a:spcPct val="0"/>
            </a:spcBef>
            <a:spcAft>
              <a:spcPct val="35000"/>
            </a:spcAft>
            <a:buNone/>
          </a:pPr>
          <a:r>
            <a:rPr lang="en-GB" sz="1500" b="0" kern="1200" dirty="0"/>
            <a:t>Why: To test if early-starting flows gain an unfair advantage over flows that start later.</a:t>
          </a:r>
          <a:endParaRPr lang="en-US" sz="1500" b="0" kern="1200" dirty="0"/>
        </a:p>
      </dsp:txBody>
      <dsp:txXfrm>
        <a:off x="1015371" y="991"/>
        <a:ext cx="6871328" cy="879109"/>
      </dsp:txXfrm>
    </dsp:sp>
    <dsp:sp modelId="{C481B1B5-6C46-4CCD-B46E-196B3E8AE8A5}">
      <dsp:nvSpPr>
        <dsp:cNvPr id="0" name=""/>
        <dsp:cNvSpPr/>
      </dsp:nvSpPr>
      <dsp:spPr>
        <a:xfrm>
          <a:off x="0" y="1099877"/>
          <a:ext cx="7886700" cy="879109"/>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BAEBD333-E1BC-48FB-887A-2BF6DCA153AF}">
      <dsp:nvSpPr>
        <dsp:cNvPr id="0" name=""/>
        <dsp:cNvSpPr/>
      </dsp:nvSpPr>
      <dsp:spPr>
        <a:xfrm>
          <a:off x="265930" y="1297677"/>
          <a:ext cx="483510" cy="48351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E45245-D314-40D2-AB9D-2E11C184C924}">
      <dsp:nvSpPr>
        <dsp:cNvPr id="0" name=""/>
        <dsp:cNvSpPr/>
      </dsp:nvSpPr>
      <dsp:spPr>
        <a:xfrm>
          <a:off x="1015371" y="1099877"/>
          <a:ext cx="6871328" cy="87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39" tIns="93039" rIns="93039" bIns="93039" numCol="1" spcCol="1270" anchor="ctr" anchorCtr="0">
          <a:noAutofit/>
        </a:bodyPr>
        <a:lstStyle/>
        <a:p>
          <a:pPr marL="0" lvl="0" indent="0" algn="l" defTabSz="666750">
            <a:lnSpc>
              <a:spcPct val="100000"/>
            </a:lnSpc>
            <a:spcBef>
              <a:spcPct val="0"/>
            </a:spcBef>
            <a:spcAft>
              <a:spcPct val="35000"/>
            </a:spcAft>
            <a:buNone/>
          </a:pPr>
          <a:r>
            <a:rPr lang="en-GB" sz="1500" b="0" kern="1200" dirty="0"/>
            <a:t>Setup: Flow 1 starts at time 0,  Flow 2 starts after a delay (e.g., 15 seconds)</a:t>
          </a:r>
          <a:br>
            <a:rPr lang="en-GB" sz="1500" b="0" kern="1200" dirty="0"/>
          </a:br>
          <a:r>
            <a:rPr lang="en-GB" sz="1500" b="0" kern="1200" dirty="0"/>
            <a:t>, Same protocol, RTT, and size</a:t>
          </a:r>
          <a:endParaRPr lang="en-US" sz="1500" b="0" kern="1200" dirty="0"/>
        </a:p>
      </dsp:txBody>
      <dsp:txXfrm>
        <a:off x="1015371" y="1099877"/>
        <a:ext cx="6871328" cy="879109"/>
      </dsp:txXfrm>
    </dsp:sp>
    <dsp:sp modelId="{6DE67843-82E1-4B3D-A015-563788CC6A25}">
      <dsp:nvSpPr>
        <dsp:cNvPr id="0" name=""/>
        <dsp:cNvSpPr/>
      </dsp:nvSpPr>
      <dsp:spPr>
        <a:xfrm>
          <a:off x="0" y="2198764"/>
          <a:ext cx="7886700" cy="879109"/>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FC75A431-EE31-4CB8-961D-7FADCA2D3E6D}">
      <dsp:nvSpPr>
        <dsp:cNvPr id="0" name=""/>
        <dsp:cNvSpPr/>
      </dsp:nvSpPr>
      <dsp:spPr>
        <a:xfrm>
          <a:off x="265930" y="2396564"/>
          <a:ext cx="483510" cy="48351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BF6AF11-153C-45F3-88CB-19F2D82E28DB}">
      <dsp:nvSpPr>
        <dsp:cNvPr id="0" name=""/>
        <dsp:cNvSpPr/>
      </dsp:nvSpPr>
      <dsp:spPr>
        <a:xfrm>
          <a:off x="1015371" y="2198764"/>
          <a:ext cx="6871328" cy="8791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39" tIns="93039" rIns="93039" bIns="93039" numCol="1" spcCol="1270" anchor="ctr" anchorCtr="0">
          <a:noAutofit/>
        </a:bodyPr>
        <a:lstStyle/>
        <a:p>
          <a:pPr marL="0" lvl="0" indent="0" algn="l" defTabSz="666750">
            <a:lnSpc>
              <a:spcPct val="100000"/>
            </a:lnSpc>
            <a:spcBef>
              <a:spcPct val="0"/>
            </a:spcBef>
            <a:spcAft>
              <a:spcPct val="35000"/>
            </a:spcAft>
            <a:buNone/>
          </a:pPr>
          <a:r>
            <a:rPr lang="en-GB" sz="1500" b="0" kern="1200"/>
            <a:t>Metrics: Per-flow throughput, Jain’s Index, Proportional Fairness</a:t>
          </a:r>
          <a:endParaRPr lang="en-US" sz="1500" b="0" kern="1200"/>
        </a:p>
      </dsp:txBody>
      <dsp:txXfrm>
        <a:off x="1015371" y="2198764"/>
        <a:ext cx="6871328" cy="879109"/>
      </dsp:txXfrm>
    </dsp:sp>
    <dsp:sp modelId="{E1EDC428-B82F-4499-BD12-B6042C19498F}">
      <dsp:nvSpPr>
        <dsp:cNvPr id="0" name=""/>
        <dsp:cNvSpPr/>
      </dsp:nvSpPr>
      <dsp:spPr>
        <a:xfrm>
          <a:off x="0" y="3485477"/>
          <a:ext cx="7886700" cy="879109"/>
        </a:xfrm>
        <a:prstGeom prst="roundRect">
          <a:avLst>
            <a:gd name="adj" fmla="val 10000"/>
          </a:avLst>
        </a:prstGeom>
        <a:solidFill>
          <a:schemeClr val="bg1">
            <a:lumMod val="95000"/>
          </a:schemeClr>
        </a:solidFill>
        <a:ln>
          <a:noFill/>
        </a:ln>
        <a:effectLst/>
      </dsp:spPr>
      <dsp:style>
        <a:lnRef idx="0">
          <a:scrgbClr r="0" g="0" b="0"/>
        </a:lnRef>
        <a:fillRef idx="1">
          <a:scrgbClr r="0" g="0" b="0"/>
        </a:fillRef>
        <a:effectRef idx="0">
          <a:scrgbClr r="0" g="0" b="0"/>
        </a:effectRef>
        <a:fontRef idx="minor"/>
      </dsp:style>
    </dsp:sp>
    <dsp:sp modelId="{7D5321E4-28B4-4F65-9EA2-6BCCE36CFDD3}">
      <dsp:nvSpPr>
        <dsp:cNvPr id="0" name=""/>
        <dsp:cNvSpPr/>
      </dsp:nvSpPr>
      <dsp:spPr>
        <a:xfrm>
          <a:off x="265930" y="3683276"/>
          <a:ext cx="483510" cy="483510"/>
        </a:xfrm>
        <a:prstGeom prst="rect">
          <a:avLst/>
        </a:prstGeom>
        <a:blipFill rotWithShape="1">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0AE5D4B-3875-4FB5-A43F-5284E7DA0322}">
      <dsp:nvSpPr>
        <dsp:cNvPr id="0" name=""/>
        <dsp:cNvSpPr/>
      </dsp:nvSpPr>
      <dsp:spPr>
        <a:xfrm>
          <a:off x="1015371" y="3297651"/>
          <a:ext cx="6871328" cy="12547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3039" tIns="93039" rIns="93039" bIns="93039" numCol="1" spcCol="1270" anchor="ctr" anchorCtr="0">
          <a:noAutofit/>
        </a:bodyPr>
        <a:lstStyle/>
        <a:p>
          <a:pPr marL="0" lvl="0" indent="0" algn="l" defTabSz="666750">
            <a:lnSpc>
              <a:spcPct val="100000"/>
            </a:lnSpc>
            <a:spcBef>
              <a:spcPct val="0"/>
            </a:spcBef>
            <a:spcAft>
              <a:spcPct val="35000"/>
            </a:spcAft>
            <a:buNone/>
          </a:pPr>
          <a:r>
            <a:rPr lang="en-GB" sz="1500" b="0" kern="1200" dirty="0"/>
            <a:t>Expectations:                                                                                                                                            - Some protocols may allow early flows to dominate bottlenecks</a:t>
          </a:r>
          <a:br>
            <a:rPr lang="en-GB" sz="1500" b="0" kern="1200" dirty="0"/>
          </a:br>
          <a:r>
            <a:rPr lang="en-GB" sz="1500" b="0" kern="1200" dirty="0"/>
            <a:t>- BBR and DCTCP might adapt better over time                                                                         - Late starters may recover slowly under Reno/CUBIC</a:t>
          </a:r>
          <a:endParaRPr lang="en-US" sz="1500" b="0" kern="1200" dirty="0"/>
        </a:p>
      </dsp:txBody>
      <dsp:txXfrm>
        <a:off x="1015371" y="3297651"/>
        <a:ext cx="6871328" cy="12547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150C7C-D6BC-4E75-8F8F-BC14680126C6}">
      <dsp:nvSpPr>
        <dsp:cNvPr id="0" name=""/>
        <dsp:cNvSpPr/>
      </dsp:nvSpPr>
      <dsp:spPr>
        <a:xfrm>
          <a:off x="0" y="0"/>
          <a:ext cx="8229600" cy="1292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B6C950-AEC0-411A-8B2D-C1B74DAE6423}">
      <dsp:nvSpPr>
        <dsp:cNvPr id="0" name=""/>
        <dsp:cNvSpPr/>
      </dsp:nvSpPr>
      <dsp:spPr>
        <a:xfrm>
          <a:off x="391077" y="291436"/>
          <a:ext cx="711049" cy="7110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4A73E88-FD6A-414B-BBD0-8478666EE7D2}">
      <dsp:nvSpPr>
        <dsp:cNvPr id="0" name=""/>
        <dsp:cNvSpPr/>
      </dsp:nvSpPr>
      <dsp:spPr>
        <a:xfrm>
          <a:off x="1493203" y="552"/>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GB" sz="2100" kern="1200" dirty="0"/>
            <a:t>Why:  To observe how different TCP protocols handle fairness when flows experience different round-trip times.</a:t>
          </a:r>
          <a:endParaRPr lang="en-US" sz="2100" kern="1200" dirty="0"/>
        </a:p>
      </dsp:txBody>
      <dsp:txXfrm>
        <a:off x="1493203" y="552"/>
        <a:ext cx="6736396" cy="1292816"/>
      </dsp:txXfrm>
    </dsp:sp>
    <dsp:sp modelId="{418DC36A-331F-4E5E-AA6A-5EA63F9E75DC}">
      <dsp:nvSpPr>
        <dsp:cNvPr id="0" name=""/>
        <dsp:cNvSpPr/>
      </dsp:nvSpPr>
      <dsp:spPr>
        <a:xfrm>
          <a:off x="0" y="1616573"/>
          <a:ext cx="8229600" cy="1292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170B6-D19F-4397-BC2C-2FC24777CF00}">
      <dsp:nvSpPr>
        <dsp:cNvPr id="0" name=""/>
        <dsp:cNvSpPr/>
      </dsp:nvSpPr>
      <dsp:spPr>
        <a:xfrm>
          <a:off x="391077" y="1907456"/>
          <a:ext cx="711049" cy="7110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34DAA3-DE44-47E0-8898-A3179D130118}">
      <dsp:nvSpPr>
        <dsp:cNvPr id="0" name=""/>
        <dsp:cNvSpPr/>
      </dsp:nvSpPr>
      <dsp:spPr>
        <a:xfrm>
          <a:off x="1493203" y="161657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GB" sz="2100" kern="1200" dirty="0"/>
            <a:t>Set up:  three flows using the different protocols, same RTT</a:t>
          </a:r>
          <a:br>
            <a:rPr lang="en-GB" sz="2100" kern="1200" dirty="0"/>
          </a:br>
          <a:endParaRPr lang="en-US" sz="2100" kern="1200" dirty="0"/>
        </a:p>
      </dsp:txBody>
      <dsp:txXfrm>
        <a:off x="1493203" y="1616573"/>
        <a:ext cx="6736396" cy="1292816"/>
      </dsp:txXfrm>
    </dsp:sp>
    <dsp:sp modelId="{BCA26988-2776-4ECE-AD42-1F0333C6842F}">
      <dsp:nvSpPr>
        <dsp:cNvPr id="0" name=""/>
        <dsp:cNvSpPr/>
      </dsp:nvSpPr>
      <dsp:spPr>
        <a:xfrm>
          <a:off x="0" y="3233146"/>
          <a:ext cx="8229600" cy="129281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0408A5B-BDA1-46DC-BAD1-CFB45EFE1BF5}">
      <dsp:nvSpPr>
        <dsp:cNvPr id="0" name=""/>
        <dsp:cNvSpPr/>
      </dsp:nvSpPr>
      <dsp:spPr>
        <a:xfrm>
          <a:off x="391077" y="3523477"/>
          <a:ext cx="711049" cy="7110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B1BE31C-C34C-4097-A603-F9EE874CA227}">
      <dsp:nvSpPr>
        <dsp:cNvPr id="0" name=""/>
        <dsp:cNvSpPr/>
      </dsp:nvSpPr>
      <dsp:spPr>
        <a:xfrm>
          <a:off x="1493203" y="3232593"/>
          <a:ext cx="6736396" cy="12928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6823" tIns="136823" rIns="136823" bIns="136823" numCol="1" spcCol="1270" anchor="ctr" anchorCtr="0">
          <a:noAutofit/>
        </a:bodyPr>
        <a:lstStyle/>
        <a:p>
          <a:pPr marL="0" lvl="0" indent="0" algn="l" defTabSz="933450">
            <a:lnSpc>
              <a:spcPct val="100000"/>
            </a:lnSpc>
            <a:spcBef>
              <a:spcPct val="0"/>
            </a:spcBef>
            <a:spcAft>
              <a:spcPct val="35000"/>
            </a:spcAft>
            <a:buNone/>
          </a:pPr>
          <a:r>
            <a:rPr lang="en-GB" sz="2100" kern="1200" dirty="0"/>
            <a:t>Metrics</a:t>
          </a:r>
          <a:r>
            <a:rPr lang="en-GB" sz="2100" b="1" kern="1200" dirty="0"/>
            <a:t>: </a:t>
          </a:r>
          <a:r>
            <a:rPr lang="en-GB" sz="2100" kern="1200" dirty="0"/>
            <a:t>Per-flow throughput, Jain’s Index</a:t>
          </a:r>
          <a:endParaRPr lang="en-US" sz="2100" kern="1200" dirty="0"/>
        </a:p>
      </dsp:txBody>
      <dsp:txXfrm>
        <a:off x="1493203" y="3232593"/>
        <a:ext cx="6736396" cy="129281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3973321" y="640080"/>
            <a:ext cx="4688333" cy="3566160"/>
          </a:xfrm>
        </p:spPr>
        <p:txBody>
          <a:bodyPr anchor="b">
            <a:normAutofit/>
          </a:bodyPr>
          <a:lstStyle/>
          <a:p>
            <a:pPr algn="l"/>
            <a:r>
              <a:rPr lang="en-GB" sz="4700" dirty="0"/>
              <a:t>Fairness among TCP connections</a:t>
            </a:r>
          </a:p>
        </p:txBody>
      </p:sp>
      <p:sp>
        <p:nvSpPr>
          <p:cNvPr id="3" name="Subtitle 2"/>
          <p:cNvSpPr>
            <a:spLocks noGrp="1"/>
          </p:cNvSpPr>
          <p:nvPr>
            <p:ph type="subTitle" idx="1"/>
          </p:nvPr>
        </p:nvSpPr>
        <p:spPr>
          <a:xfrm>
            <a:off x="3973320" y="4636008"/>
            <a:ext cx="4688333" cy="1572768"/>
          </a:xfrm>
        </p:spPr>
        <p:txBody>
          <a:bodyPr>
            <a:normAutofit/>
          </a:bodyPr>
          <a:lstStyle/>
          <a:p>
            <a:pPr algn="l">
              <a:lnSpc>
                <a:spcPct val="90000"/>
              </a:lnSpc>
            </a:pPr>
            <a:r>
              <a:rPr lang="en-GB" sz="1800" dirty="0">
                <a:solidFill>
                  <a:schemeClr val="tx1">
                    <a:lumMod val="85000"/>
                    <a:lumOff val="15000"/>
                  </a:schemeClr>
                </a:solidFill>
              </a:rPr>
              <a:t>CDR – Critical Design Review</a:t>
            </a:r>
          </a:p>
          <a:p>
            <a:pPr algn="l">
              <a:lnSpc>
                <a:spcPct val="90000"/>
              </a:lnSpc>
            </a:pPr>
            <a:r>
              <a:rPr lang="en-GB" sz="1800" dirty="0">
                <a:solidFill>
                  <a:schemeClr val="tx1">
                    <a:lumMod val="85000"/>
                    <a:lumOff val="15000"/>
                  </a:schemeClr>
                </a:solidFill>
              </a:rPr>
              <a:t>Presented by:</a:t>
            </a:r>
          </a:p>
          <a:p>
            <a:pPr algn="l">
              <a:lnSpc>
                <a:spcPct val="90000"/>
              </a:lnSpc>
            </a:pPr>
            <a:r>
              <a:rPr lang="en-GB" sz="1800" dirty="0">
                <a:solidFill>
                  <a:schemeClr val="tx1">
                    <a:lumMod val="85000"/>
                    <a:lumOff val="15000"/>
                  </a:schemeClr>
                </a:solidFill>
              </a:rPr>
              <a:t>Mohammad </a:t>
            </a:r>
            <a:r>
              <a:rPr lang="en-GB" sz="1800" dirty="0" err="1">
                <a:solidFill>
                  <a:schemeClr val="tx1">
                    <a:lumMod val="85000"/>
                    <a:lumOff val="15000"/>
                  </a:schemeClr>
                </a:solidFill>
              </a:rPr>
              <a:t>igbaria</a:t>
            </a:r>
            <a:endParaRPr lang="en-GB" sz="1800" dirty="0">
              <a:solidFill>
                <a:schemeClr val="tx1">
                  <a:lumMod val="85000"/>
                  <a:lumOff val="15000"/>
                </a:schemeClr>
              </a:solidFill>
            </a:endParaRPr>
          </a:p>
          <a:p>
            <a:pPr algn="l">
              <a:lnSpc>
                <a:spcPct val="90000"/>
              </a:lnSpc>
            </a:pPr>
            <a:r>
              <a:rPr lang="en-GB" sz="1800" dirty="0">
                <a:solidFill>
                  <a:schemeClr val="tx1">
                    <a:lumMod val="85000"/>
                    <a:lumOff val="15000"/>
                  </a:schemeClr>
                </a:solidFill>
              </a:rPr>
              <a:t>Majd Mahameed   </a:t>
            </a:r>
          </a:p>
          <a:p>
            <a:pPr algn="l">
              <a:lnSpc>
                <a:spcPct val="90000"/>
              </a:lnSpc>
            </a:pPr>
            <a:r>
              <a:rPr lang="en-GB" sz="1800" dirty="0">
                <a:solidFill>
                  <a:schemeClr val="tx1">
                    <a:lumMod val="85000"/>
                    <a:lumOff val="15000"/>
                  </a:schemeClr>
                </a:solidFill>
              </a:rPr>
              <a:t>Project in Computer Networks LAB (LCCN)</a:t>
            </a:r>
          </a:p>
        </p:txBody>
      </p:sp>
      <p:pic>
        <p:nvPicPr>
          <p:cNvPr id="5" name="Picture 4" descr="Top shot of a representation of networks with stick figures.">
            <a:extLst>
              <a:ext uri="{FF2B5EF4-FFF2-40B4-BE49-F238E27FC236}">
                <a16:creationId xmlns:a16="http://schemas.microsoft.com/office/drawing/2014/main" id="{0FD92DDE-43E3-D651-7A44-0E14DA76E294}"/>
              </a:ext>
            </a:extLst>
          </p:cNvPr>
          <p:cNvPicPr>
            <a:picLocks noChangeAspect="1"/>
          </p:cNvPicPr>
          <p:nvPr/>
        </p:nvPicPr>
        <p:blipFill>
          <a:blip r:embed="rId2"/>
          <a:srcRect l="44981" r="21148"/>
          <a:stretch>
            <a:fillRect/>
          </a:stretch>
        </p:blipFill>
        <p:spPr>
          <a:xfrm>
            <a:off x="20" y="10"/>
            <a:ext cx="349298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
        <p:nvSpPr>
          <p:cNvPr id="11"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646" y="4409267"/>
            <a:ext cx="3182692" cy="18288"/>
          </a:xfrm>
          <a:custGeom>
            <a:avLst/>
            <a:gdLst>
              <a:gd name="connsiteX0" fmla="*/ 0 w 3182692"/>
              <a:gd name="connsiteY0" fmla="*/ 0 h 18288"/>
              <a:gd name="connsiteX1" fmla="*/ 604711 w 3182692"/>
              <a:gd name="connsiteY1" fmla="*/ 0 h 18288"/>
              <a:gd name="connsiteX2" fmla="*/ 1241250 w 3182692"/>
              <a:gd name="connsiteY2" fmla="*/ 0 h 18288"/>
              <a:gd name="connsiteX3" fmla="*/ 1909615 w 3182692"/>
              <a:gd name="connsiteY3" fmla="*/ 0 h 18288"/>
              <a:gd name="connsiteX4" fmla="*/ 2577981 w 3182692"/>
              <a:gd name="connsiteY4" fmla="*/ 0 h 18288"/>
              <a:gd name="connsiteX5" fmla="*/ 3182692 w 3182692"/>
              <a:gd name="connsiteY5" fmla="*/ 0 h 18288"/>
              <a:gd name="connsiteX6" fmla="*/ 3182692 w 3182692"/>
              <a:gd name="connsiteY6" fmla="*/ 18288 h 18288"/>
              <a:gd name="connsiteX7" fmla="*/ 2482500 w 3182692"/>
              <a:gd name="connsiteY7" fmla="*/ 18288 h 18288"/>
              <a:gd name="connsiteX8" fmla="*/ 1782308 w 3182692"/>
              <a:gd name="connsiteY8" fmla="*/ 18288 h 18288"/>
              <a:gd name="connsiteX9" fmla="*/ 1145769 w 3182692"/>
              <a:gd name="connsiteY9" fmla="*/ 18288 h 18288"/>
              <a:gd name="connsiteX10" fmla="*/ 0 w 3182692"/>
              <a:gd name="connsiteY10" fmla="*/ 18288 h 18288"/>
              <a:gd name="connsiteX11" fmla="*/ 0 w 3182692"/>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2692" h="18288" fill="none" extrusionOk="0">
                <a:moveTo>
                  <a:pt x="0" y="0"/>
                </a:moveTo>
                <a:cubicBezTo>
                  <a:pt x="126686" y="-21366"/>
                  <a:pt x="467788" y="9025"/>
                  <a:pt x="604711" y="0"/>
                </a:cubicBezTo>
                <a:cubicBezTo>
                  <a:pt x="741634" y="-9025"/>
                  <a:pt x="1061620" y="6814"/>
                  <a:pt x="1241250" y="0"/>
                </a:cubicBezTo>
                <a:cubicBezTo>
                  <a:pt x="1420880" y="-6814"/>
                  <a:pt x="1713773" y="13383"/>
                  <a:pt x="1909615" y="0"/>
                </a:cubicBezTo>
                <a:cubicBezTo>
                  <a:pt x="2105457" y="-13383"/>
                  <a:pt x="2257256" y="13567"/>
                  <a:pt x="2577981" y="0"/>
                </a:cubicBezTo>
                <a:cubicBezTo>
                  <a:pt x="2898706" y="-13567"/>
                  <a:pt x="3026063" y="6328"/>
                  <a:pt x="3182692" y="0"/>
                </a:cubicBezTo>
                <a:cubicBezTo>
                  <a:pt x="3181983" y="8157"/>
                  <a:pt x="3182279" y="12125"/>
                  <a:pt x="3182692" y="18288"/>
                </a:cubicBezTo>
                <a:cubicBezTo>
                  <a:pt x="2998421" y="21742"/>
                  <a:pt x="2675038" y="19014"/>
                  <a:pt x="2482500" y="18288"/>
                </a:cubicBezTo>
                <a:cubicBezTo>
                  <a:pt x="2289962" y="17562"/>
                  <a:pt x="1930644" y="6834"/>
                  <a:pt x="1782308" y="18288"/>
                </a:cubicBezTo>
                <a:cubicBezTo>
                  <a:pt x="1633972" y="29742"/>
                  <a:pt x="1287388" y="-1992"/>
                  <a:pt x="1145769" y="18288"/>
                </a:cubicBezTo>
                <a:cubicBezTo>
                  <a:pt x="1004150" y="38568"/>
                  <a:pt x="256377" y="-37438"/>
                  <a:pt x="0" y="18288"/>
                </a:cubicBezTo>
                <a:cubicBezTo>
                  <a:pt x="-46" y="12483"/>
                  <a:pt x="-203" y="6491"/>
                  <a:pt x="0" y="0"/>
                </a:cubicBezTo>
                <a:close/>
              </a:path>
              <a:path w="3182692" h="18288" stroke="0" extrusionOk="0">
                <a:moveTo>
                  <a:pt x="0" y="0"/>
                </a:moveTo>
                <a:cubicBezTo>
                  <a:pt x="283446" y="18201"/>
                  <a:pt x="432812" y="7290"/>
                  <a:pt x="604711" y="0"/>
                </a:cubicBezTo>
                <a:cubicBezTo>
                  <a:pt x="776610" y="-7290"/>
                  <a:pt x="982253" y="15478"/>
                  <a:pt x="1145769" y="0"/>
                </a:cubicBezTo>
                <a:cubicBezTo>
                  <a:pt x="1309285" y="-15478"/>
                  <a:pt x="1514247" y="-25520"/>
                  <a:pt x="1845961" y="0"/>
                </a:cubicBezTo>
                <a:cubicBezTo>
                  <a:pt x="2177675" y="25520"/>
                  <a:pt x="2297588" y="16646"/>
                  <a:pt x="2450673" y="0"/>
                </a:cubicBezTo>
                <a:cubicBezTo>
                  <a:pt x="2603758" y="-16646"/>
                  <a:pt x="3023048" y="-21196"/>
                  <a:pt x="3182692" y="0"/>
                </a:cubicBezTo>
                <a:cubicBezTo>
                  <a:pt x="3182428" y="4493"/>
                  <a:pt x="3183076" y="9472"/>
                  <a:pt x="3182692" y="18288"/>
                </a:cubicBezTo>
                <a:cubicBezTo>
                  <a:pt x="3039109" y="-12701"/>
                  <a:pt x="2823860" y="13848"/>
                  <a:pt x="2546154" y="18288"/>
                </a:cubicBezTo>
                <a:cubicBezTo>
                  <a:pt x="2268448" y="22728"/>
                  <a:pt x="2098674" y="5291"/>
                  <a:pt x="1845961" y="18288"/>
                </a:cubicBezTo>
                <a:cubicBezTo>
                  <a:pt x="1593248" y="31285"/>
                  <a:pt x="1456743" y="27560"/>
                  <a:pt x="1304904" y="18288"/>
                </a:cubicBezTo>
                <a:cubicBezTo>
                  <a:pt x="1153065" y="9016"/>
                  <a:pt x="947204" y="11126"/>
                  <a:pt x="668365" y="18288"/>
                </a:cubicBezTo>
                <a:cubicBezTo>
                  <a:pt x="389526" y="25450"/>
                  <a:pt x="288244" y="-4628"/>
                  <a:pt x="0" y="18288"/>
                </a:cubicBezTo>
                <a:cubicBezTo>
                  <a:pt x="843" y="9577"/>
                  <a:pt x="371" y="690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DCTCP</a:t>
            </a:r>
          </a:p>
        </p:txBody>
      </p:sp>
      <p:sp>
        <p:nvSpPr>
          <p:cNvPr id="3" name="Content Placeholder 2"/>
          <p:cNvSpPr>
            <a:spLocks noGrp="1"/>
          </p:cNvSpPr>
          <p:nvPr>
            <p:ph idx="1"/>
          </p:nvPr>
        </p:nvSpPr>
        <p:spPr/>
        <p:txBody>
          <a:bodyPr>
            <a:normAutofit fontScale="92500" lnSpcReduction="10000"/>
          </a:bodyPr>
          <a:lstStyle/>
          <a:p>
            <a:pPr marL="0" indent="0">
              <a:buNone/>
            </a:pPr>
            <a:r>
              <a:rPr lang="en-GB" dirty="0"/>
              <a:t>DCTCP, or Data </a:t>
            </a:r>
            <a:r>
              <a:rPr lang="en-GB" dirty="0" err="1"/>
              <a:t>Center</a:t>
            </a:r>
            <a:r>
              <a:rPr lang="en-GB" dirty="0"/>
              <a:t> TCP, is a congestion control algorithm specifically designed for data </a:t>
            </a:r>
            <a:r>
              <a:rPr lang="en-GB" dirty="0" err="1"/>
              <a:t>center</a:t>
            </a:r>
            <a:r>
              <a:rPr lang="en-GB" dirty="0"/>
              <a:t> environments. Unlike traditional TCP, which reacts to packet loss, DCTCP uses Explicit Congestion Notification (ECN) to detect early signs of congestion before losses happen. This allows it to adjust the congestion window smoothly, reduce </a:t>
            </a:r>
            <a:r>
              <a:rPr lang="en-GB" dirty="0" err="1"/>
              <a:t>bufferbloat</a:t>
            </a:r>
            <a:r>
              <a:rPr lang="en-GB" dirty="0"/>
              <a:t>, and maintain low latency and high throughput—ideal for the high-speed, low-latency needs of data </a:t>
            </a:r>
            <a:r>
              <a:rPr lang="en-GB" dirty="0" err="1"/>
              <a:t>centers</a:t>
            </a:r>
            <a:endParaRPr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56D800-0A50-5ADA-760D-7D5A41F70D3C}"/>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a:solidFill>
                  <a:srgbClr val="FFFFFF"/>
                </a:solidFill>
                <a:latin typeface="+mj-lt"/>
                <a:ea typeface="+mj-ea"/>
                <a:cs typeface="+mj-cs"/>
              </a:rPr>
              <a:t>DCTCP algorithms</a:t>
            </a:r>
          </a:p>
        </p:txBody>
      </p:sp>
      <p:pic>
        <p:nvPicPr>
          <p:cNvPr id="5" name="Content Placeholder 4" descr="A diagram of a program&#10;&#10;AI-generated content may be incorrect.">
            <a:extLst>
              <a:ext uri="{FF2B5EF4-FFF2-40B4-BE49-F238E27FC236}">
                <a16:creationId xmlns:a16="http://schemas.microsoft.com/office/drawing/2014/main" id="{E4214005-37F2-13B4-60B5-1EB6E09BBF6B}"/>
              </a:ext>
            </a:extLst>
          </p:cNvPr>
          <p:cNvPicPr>
            <a:picLocks noGrp="1" noChangeAspect="1"/>
          </p:cNvPicPr>
          <p:nvPr>
            <p:ph idx="1"/>
          </p:nvPr>
        </p:nvPicPr>
        <p:blipFill>
          <a:blip r:embed="rId2"/>
          <a:stretch>
            <a:fillRect/>
          </a:stretch>
        </p:blipFill>
        <p:spPr>
          <a:xfrm>
            <a:off x="3162395" y="643466"/>
            <a:ext cx="4821921" cy="6214534"/>
          </a:xfrm>
          <a:prstGeom prst="rect">
            <a:avLst/>
          </a:prstGeom>
        </p:spPr>
      </p:pic>
    </p:spTree>
    <p:extLst>
      <p:ext uri="{BB962C8B-B14F-4D97-AF65-F5344CB8AC3E}">
        <p14:creationId xmlns:p14="http://schemas.microsoft.com/office/powerpoint/2010/main" val="34461741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Fairness Concepts</a:t>
            </a:r>
          </a:p>
        </p:txBody>
      </p:sp>
      <p:sp>
        <p:nvSpPr>
          <p:cNvPr id="3" name="Content Placeholder 2"/>
          <p:cNvSpPr>
            <a:spLocks noGrp="1"/>
          </p:cNvSpPr>
          <p:nvPr>
            <p:ph idx="1"/>
          </p:nvPr>
        </p:nvSpPr>
        <p:spPr/>
        <p:txBody>
          <a:bodyPr/>
          <a:lstStyle/>
          <a:p>
            <a:r>
              <a:rPr dirty="0"/>
              <a:t>• Jain’s Fairness Index (JFI)</a:t>
            </a:r>
          </a:p>
          <a:p>
            <a:r>
              <a:rPr dirty="0"/>
              <a:t>• Max-Min Fairness</a:t>
            </a:r>
          </a:p>
          <a:p>
            <a:r>
              <a:rPr dirty="0"/>
              <a:t>• Proportional Fairness</a:t>
            </a:r>
            <a:endParaRPr lang="en-GB" dirty="0"/>
          </a:p>
          <a:p>
            <a:r>
              <a:rPr lang="en-GB" dirty="0"/>
              <a:t>G-index</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F6CE4-BCB7-4B1B-47D8-C2E1E56AE714}"/>
              </a:ext>
            </a:extLst>
          </p:cNvPr>
          <p:cNvSpPr>
            <a:spLocks noGrp="1"/>
          </p:cNvSpPr>
          <p:nvPr>
            <p:ph type="title"/>
          </p:nvPr>
        </p:nvSpPr>
        <p:spPr/>
        <p:txBody>
          <a:bodyPr>
            <a:normAutofit fontScale="90000"/>
          </a:bodyPr>
          <a:lstStyle/>
          <a:p>
            <a:r>
              <a:rPr lang="en-GB" dirty="0"/>
              <a:t>• Jain’s Fairness Index (JFI)</a:t>
            </a:r>
            <a:br>
              <a:rPr lang="en-GB" dirty="0"/>
            </a:br>
            <a:endParaRPr lang="en-IL" dirty="0"/>
          </a:p>
        </p:txBody>
      </p:sp>
      <p:sp>
        <p:nvSpPr>
          <p:cNvPr id="3" name="Content Placeholder 2">
            <a:extLst>
              <a:ext uri="{FF2B5EF4-FFF2-40B4-BE49-F238E27FC236}">
                <a16:creationId xmlns:a16="http://schemas.microsoft.com/office/drawing/2014/main" id="{DA854037-CDEF-7F3C-DF1E-F52AAA12C338}"/>
              </a:ext>
            </a:extLst>
          </p:cNvPr>
          <p:cNvSpPr>
            <a:spLocks noGrp="1"/>
          </p:cNvSpPr>
          <p:nvPr>
            <p:ph idx="1"/>
          </p:nvPr>
        </p:nvSpPr>
        <p:spPr/>
        <p:txBody>
          <a:bodyPr>
            <a:normAutofit fontScale="85000" lnSpcReduction="20000"/>
          </a:bodyPr>
          <a:lstStyle/>
          <a:p>
            <a:r>
              <a:rPr lang="en-GB" dirty="0"/>
              <a:t>A </a:t>
            </a:r>
            <a:r>
              <a:rPr lang="en-GB" b="1" dirty="0"/>
              <a:t>numerical measure</a:t>
            </a:r>
            <a:r>
              <a:rPr lang="en-GB" dirty="0"/>
              <a:t> that tells how fairly resources (e.g. bandwidth) are shared among users or flows.</a:t>
            </a:r>
          </a:p>
          <a:p>
            <a:r>
              <a:rPr lang="en-GB" b="1" dirty="0"/>
              <a:t>Formula</a:t>
            </a:r>
            <a:r>
              <a:rPr lang="en-GB" dirty="0"/>
              <a:t>:</a:t>
            </a:r>
          </a:p>
          <a:p>
            <a:endParaRPr lang="en-GB" dirty="0"/>
          </a:p>
          <a:p>
            <a:endParaRPr lang="en-GB" dirty="0"/>
          </a:p>
          <a:p>
            <a:r>
              <a:rPr lang="en-GB" dirty="0"/>
              <a:t>where xi is the throughput of flow </a:t>
            </a:r>
            <a:r>
              <a:rPr lang="en-GB" dirty="0" err="1"/>
              <a:t>i</a:t>
            </a:r>
            <a:r>
              <a:rPr lang="en-GB" dirty="0"/>
              <a:t>, and n is the number of flows.</a:t>
            </a:r>
          </a:p>
          <a:p>
            <a:r>
              <a:rPr lang="en-GB" b="1" dirty="0"/>
              <a:t>Interpretation</a:t>
            </a:r>
            <a:r>
              <a:rPr lang="en-GB" dirty="0"/>
              <a:t>:</a:t>
            </a:r>
          </a:p>
          <a:p>
            <a:pPr lvl="1"/>
            <a:r>
              <a:rPr lang="en-GB" dirty="0"/>
              <a:t>Ranges from </a:t>
            </a:r>
            <a:r>
              <a:rPr lang="en-GB" b="1" dirty="0"/>
              <a:t>0 to 1</a:t>
            </a:r>
            <a:endParaRPr lang="en-GB" dirty="0"/>
          </a:p>
          <a:p>
            <a:pPr lvl="1"/>
            <a:r>
              <a:rPr lang="en-GB" b="1" dirty="0"/>
              <a:t>1</a:t>
            </a:r>
            <a:r>
              <a:rPr lang="en-GB" dirty="0"/>
              <a:t> = perfect fairness (all flows get equal share)</a:t>
            </a:r>
          </a:p>
          <a:p>
            <a:pPr lvl="1"/>
            <a:r>
              <a:rPr lang="en-GB" dirty="0"/>
              <a:t>0= unfair distribution</a:t>
            </a:r>
          </a:p>
          <a:p>
            <a:pPr marL="457200" lvl="1" indent="0">
              <a:buNone/>
            </a:pPr>
            <a:endParaRPr lang="en-GB" dirty="0"/>
          </a:p>
          <a:p>
            <a:endParaRPr lang="en-IL" dirty="0"/>
          </a:p>
        </p:txBody>
      </p:sp>
      <p:pic>
        <p:nvPicPr>
          <p:cNvPr id="5" name="Picture 4">
            <a:extLst>
              <a:ext uri="{FF2B5EF4-FFF2-40B4-BE49-F238E27FC236}">
                <a16:creationId xmlns:a16="http://schemas.microsoft.com/office/drawing/2014/main" id="{B9E61D46-3914-82D3-ABAE-C2B54C4F80E9}"/>
              </a:ext>
            </a:extLst>
          </p:cNvPr>
          <p:cNvPicPr>
            <a:picLocks noChangeAspect="1"/>
          </p:cNvPicPr>
          <p:nvPr/>
        </p:nvPicPr>
        <p:blipFill>
          <a:blip r:embed="rId2"/>
          <a:stretch>
            <a:fillRect/>
          </a:stretch>
        </p:blipFill>
        <p:spPr>
          <a:xfrm>
            <a:off x="2122713" y="2340923"/>
            <a:ext cx="2449287" cy="1288512"/>
          </a:xfrm>
          <a:prstGeom prst="rect">
            <a:avLst/>
          </a:prstGeom>
        </p:spPr>
      </p:pic>
    </p:spTree>
    <p:extLst>
      <p:ext uri="{BB962C8B-B14F-4D97-AF65-F5344CB8AC3E}">
        <p14:creationId xmlns:p14="http://schemas.microsoft.com/office/powerpoint/2010/main" val="827361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68A77-1BCA-97DA-04D2-B2EB16D25C8B}"/>
              </a:ext>
            </a:extLst>
          </p:cNvPr>
          <p:cNvSpPr>
            <a:spLocks noGrp="1"/>
          </p:cNvSpPr>
          <p:nvPr>
            <p:ph type="title"/>
          </p:nvPr>
        </p:nvSpPr>
        <p:spPr/>
        <p:txBody>
          <a:bodyPr>
            <a:normAutofit fontScale="90000"/>
          </a:bodyPr>
          <a:lstStyle/>
          <a:p>
            <a:r>
              <a:rPr lang="en-GB" dirty="0"/>
              <a:t>Max-Min Fairness</a:t>
            </a:r>
            <a:br>
              <a:rPr lang="en-GB" dirty="0"/>
            </a:br>
            <a:endParaRPr lang="en-IL" dirty="0"/>
          </a:p>
        </p:txBody>
      </p:sp>
      <p:sp>
        <p:nvSpPr>
          <p:cNvPr id="3" name="Content Placeholder 2">
            <a:extLst>
              <a:ext uri="{FF2B5EF4-FFF2-40B4-BE49-F238E27FC236}">
                <a16:creationId xmlns:a16="http://schemas.microsoft.com/office/drawing/2014/main" id="{D29B1EFF-BC9C-1185-E0EF-47C73D48142D}"/>
              </a:ext>
            </a:extLst>
          </p:cNvPr>
          <p:cNvSpPr>
            <a:spLocks noGrp="1"/>
          </p:cNvSpPr>
          <p:nvPr>
            <p:ph idx="1"/>
          </p:nvPr>
        </p:nvSpPr>
        <p:spPr/>
        <p:txBody>
          <a:bodyPr>
            <a:normAutofit fontScale="85000" lnSpcReduction="10000"/>
          </a:bodyPr>
          <a:lstStyle/>
          <a:p>
            <a:r>
              <a:rPr lang="en-GB" dirty="0"/>
              <a:t>A resource allocation strategy that tries to maximize the minimum throughput across all flows.</a:t>
            </a:r>
          </a:p>
          <a:p>
            <a:r>
              <a:rPr lang="en-GB" dirty="0"/>
              <a:t>Principle: No flow can increase its rate without decreasing the rate of a flow with equal or lower allocation.</a:t>
            </a:r>
          </a:p>
          <a:p>
            <a:r>
              <a:rPr lang="en-GB" dirty="0"/>
              <a:t>Goal: Protect the weakest/slowest flow from starvation.</a:t>
            </a:r>
          </a:p>
          <a:p>
            <a:r>
              <a:rPr lang="en-GB" dirty="0"/>
              <a:t>Example:</a:t>
            </a:r>
            <a:br>
              <a:rPr lang="en-GB" dirty="0"/>
            </a:br>
            <a:r>
              <a:rPr lang="en-GB" dirty="0"/>
              <a:t>If 3 flows share a link, and one flow can only use 2 Mbps, Max-Min gives that flow 2 Mbps first, then fairly divides the rest.</a:t>
            </a:r>
          </a:p>
          <a:p>
            <a:endParaRPr lang="en-IL" dirty="0"/>
          </a:p>
        </p:txBody>
      </p:sp>
    </p:spTree>
    <p:extLst>
      <p:ext uri="{BB962C8B-B14F-4D97-AF65-F5344CB8AC3E}">
        <p14:creationId xmlns:p14="http://schemas.microsoft.com/office/powerpoint/2010/main" val="30214360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A9DFC4-A163-4CE8-213D-457E01F6951B}"/>
              </a:ext>
            </a:extLst>
          </p:cNvPr>
          <p:cNvSpPr>
            <a:spLocks noGrp="1"/>
          </p:cNvSpPr>
          <p:nvPr>
            <p:ph type="title"/>
          </p:nvPr>
        </p:nvSpPr>
        <p:spPr/>
        <p:txBody>
          <a:bodyPr/>
          <a:lstStyle/>
          <a:p>
            <a:r>
              <a:rPr lang="en-GB" dirty="0"/>
              <a:t>Proportional Fairness</a:t>
            </a:r>
            <a:endParaRPr lang="en-IL" dirty="0"/>
          </a:p>
        </p:txBody>
      </p:sp>
      <p:sp>
        <p:nvSpPr>
          <p:cNvPr id="3" name="Content Placeholder 2">
            <a:extLst>
              <a:ext uri="{FF2B5EF4-FFF2-40B4-BE49-F238E27FC236}">
                <a16:creationId xmlns:a16="http://schemas.microsoft.com/office/drawing/2014/main" id="{5507B7F2-EE11-7F32-2E31-F07CE7A3AA9A}"/>
              </a:ext>
            </a:extLst>
          </p:cNvPr>
          <p:cNvSpPr>
            <a:spLocks noGrp="1"/>
          </p:cNvSpPr>
          <p:nvPr>
            <p:ph idx="1"/>
          </p:nvPr>
        </p:nvSpPr>
        <p:spPr/>
        <p:txBody>
          <a:bodyPr>
            <a:normAutofit fontScale="92500" lnSpcReduction="10000"/>
          </a:bodyPr>
          <a:lstStyle/>
          <a:p>
            <a:r>
              <a:rPr lang="en-GB" dirty="0"/>
              <a:t>Balances efficiency and fairness by maximizing the sum of log(throughput).</a:t>
            </a:r>
          </a:p>
          <a:p>
            <a:r>
              <a:rPr lang="en-GB" dirty="0"/>
              <a:t>Principle: A change in allocation is accepted only if the sum of proportional gains &gt; losses.</a:t>
            </a:r>
          </a:p>
          <a:p>
            <a:r>
              <a:rPr lang="en-GB" dirty="0"/>
              <a:t>Effect: Slightly </a:t>
            </a:r>
            <a:r>
              <a:rPr lang="en-GB" dirty="0" err="1"/>
              <a:t>favors</a:t>
            </a:r>
            <a:r>
              <a:rPr lang="en-GB" dirty="0"/>
              <a:t> higher-throughput flows, but still fair overall.</a:t>
            </a:r>
          </a:p>
          <a:p>
            <a:r>
              <a:rPr lang="en-GB" dirty="0"/>
              <a:t>Example:</a:t>
            </a:r>
            <a:br>
              <a:rPr lang="en-GB" dirty="0"/>
            </a:br>
            <a:r>
              <a:rPr lang="en-GB" dirty="0"/>
              <a:t>Allocating 8 Mbps and 2 Mbps to two users may be preferred over 5/5 if the overall network utility (log-sum) is higher.</a:t>
            </a:r>
          </a:p>
          <a:p>
            <a:endParaRPr lang="en-IL" dirty="0"/>
          </a:p>
        </p:txBody>
      </p:sp>
    </p:spTree>
    <p:extLst>
      <p:ext uri="{BB962C8B-B14F-4D97-AF65-F5344CB8AC3E}">
        <p14:creationId xmlns:p14="http://schemas.microsoft.com/office/powerpoint/2010/main" val="26731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E2449-81E6-D4DC-3ADF-0E43584DF95D}"/>
              </a:ext>
            </a:extLst>
          </p:cNvPr>
          <p:cNvSpPr>
            <a:spLocks noGrp="1"/>
          </p:cNvSpPr>
          <p:nvPr>
            <p:ph type="title"/>
          </p:nvPr>
        </p:nvSpPr>
        <p:spPr/>
        <p:txBody>
          <a:bodyPr/>
          <a:lstStyle/>
          <a:p>
            <a:r>
              <a:rPr lang="en-GB" dirty="0"/>
              <a:t>G-index</a:t>
            </a:r>
            <a:endParaRPr lang="en-IL"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F8E7371-00A3-E71D-D108-6FF7B1AE0E05}"/>
                  </a:ext>
                </a:extLst>
              </p:cNvPr>
              <p:cNvSpPr>
                <a:spLocks noGrp="1"/>
              </p:cNvSpPr>
              <p:nvPr>
                <p:ph idx="1"/>
              </p:nvPr>
            </p:nvSpPr>
            <p:spPr/>
            <p:txBody>
              <a:bodyPr/>
              <a:lstStyle/>
              <a:p>
                <a:r>
                  <a:rPr lang="en-GB" sz="2800" dirty="0"/>
                  <a:t>The Gini Index is a metric that measures inequality in resource distribution, where 0 indicates perfect fairness and 1 indicates maximum unfairness</a:t>
                </a:r>
                <a:endParaRPr lang="en-GB" altLang="en-US" sz="2800" i="1" dirty="0">
                  <a:latin typeface="Cambria Math" panose="02040503050406030204" pitchFamily="18" charset="0"/>
                </a:endParaRPr>
              </a:p>
              <a:p>
                <a:endParaRPr lang="en-GB" altLang="en-US" i="1" dirty="0">
                  <a:latin typeface="Cambria Math" panose="02040503050406030204" pitchFamily="18" charset="0"/>
                </a:endParaRPr>
              </a:p>
              <a:p>
                <a:r>
                  <a:rPr lang="en-GB" b="1" dirty="0"/>
                  <a:t>Formula: </a:t>
                </a:r>
                <a:endParaRPr lang="en-GB" altLang="en-US" i="1" dirty="0">
                  <a:latin typeface="Cambria Math" panose="02040503050406030204" pitchFamily="18" charset="0"/>
                </a:endParaRPr>
              </a:p>
              <a:p>
                <a14:m>
                  <m:oMath xmlns:m="http://schemas.openxmlformats.org/officeDocument/2006/math">
                    <m:sSub>
                      <m:sSubPr>
                        <m:ctrlPr>
                          <a:rPr lang="en-US" altLang="en-US" i="1" smtClean="0">
                            <a:latin typeface="Cambria Math" panose="02040503050406030204" pitchFamily="18" charset="0"/>
                          </a:rPr>
                        </m:ctrlPr>
                      </m:sSubPr>
                      <m:e>
                        <m:r>
                          <a:rPr lang="en-US" altLang="en-US" i="1">
                            <a:latin typeface="Cambria Math" panose="02040503050406030204" pitchFamily="18" charset="0"/>
                          </a:rPr>
                          <m:t>0</m:t>
                        </m:r>
                        <m:r>
                          <a:rPr lang="en-US" altLang="en-US" i="1">
                            <a:latin typeface="Cambria Math" panose="02040503050406030204" pitchFamily="18" charset="0"/>
                          </a:rPr>
                          <m:t>≤</m:t>
                        </m:r>
                        <m:r>
                          <a:rPr lang="en-US" altLang="en-US" i="1">
                            <a:latin typeface="Cambria Math" panose="02040503050406030204" pitchFamily="18" charset="0"/>
                          </a:rPr>
                          <m:t>𝑋</m:t>
                        </m:r>
                      </m:e>
                      <m:sub>
                        <m:r>
                          <a:rPr lang="en-US" altLang="en-US" i="1">
                            <a:latin typeface="Cambria Math" panose="02040503050406030204" pitchFamily="18" charset="0"/>
                          </a:rPr>
                          <m:t>𝑖</m:t>
                        </m:r>
                      </m:sub>
                    </m:sSub>
                    <m:r>
                      <a:rPr lang="en-GB" altLang="en-US" b="0" i="0" smtClean="0">
                        <a:latin typeface="Cambria Math" panose="02040503050406030204" pitchFamily="18" charset="0"/>
                      </a:rPr>
                      <m:t>  </m:t>
                    </m:r>
                  </m:oMath>
                </a14:m>
                <a:endParaRPr lang="en-IL" dirty="0"/>
              </a:p>
            </p:txBody>
          </p:sp>
        </mc:Choice>
        <mc:Fallback xmlns="">
          <p:sp>
            <p:nvSpPr>
              <p:cNvPr id="3" name="Content Placeholder 2">
                <a:extLst>
                  <a:ext uri="{FF2B5EF4-FFF2-40B4-BE49-F238E27FC236}">
                    <a16:creationId xmlns:a16="http://schemas.microsoft.com/office/drawing/2014/main" id="{3F8E7371-00A3-E71D-D108-6FF7B1AE0E05}"/>
                  </a:ext>
                </a:extLst>
              </p:cNvPr>
              <p:cNvSpPr>
                <a:spLocks noGrp="1" noRot="1" noChangeAspect="1" noMove="1" noResize="1" noEditPoints="1" noAdjustHandles="1" noChangeArrowheads="1" noChangeShapeType="1" noTextEdit="1"/>
              </p:cNvSpPr>
              <p:nvPr>
                <p:ph idx="1"/>
              </p:nvPr>
            </p:nvSpPr>
            <p:spPr>
              <a:blipFill>
                <a:blip r:embed="rId2"/>
                <a:stretch>
                  <a:fillRect l="-1704" t="-1348" r="-1556"/>
                </a:stretch>
              </a:blipFill>
            </p:spPr>
            <p:txBody>
              <a:bodyPr/>
              <a:lstStyle/>
              <a:p>
                <a:r>
                  <a:rPr lang="en-IL">
                    <a:noFill/>
                  </a:rPr>
                  <a:t> </a:t>
                </a:r>
              </a:p>
            </p:txBody>
          </p:sp>
        </mc:Fallback>
      </mc:AlternateContent>
      <p:pic>
        <p:nvPicPr>
          <p:cNvPr id="6" name="Picture 5">
            <a:extLst>
              <a:ext uri="{FF2B5EF4-FFF2-40B4-BE49-F238E27FC236}">
                <a16:creationId xmlns:a16="http://schemas.microsoft.com/office/drawing/2014/main" id="{85FAD075-A808-D470-2299-C7DC75AA3F1E}"/>
              </a:ext>
            </a:extLst>
          </p:cNvPr>
          <p:cNvPicPr>
            <a:picLocks noChangeAspect="1"/>
          </p:cNvPicPr>
          <p:nvPr/>
        </p:nvPicPr>
        <p:blipFill>
          <a:blip r:embed="rId3"/>
          <a:stretch>
            <a:fillRect/>
          </a:stretch>
        </p:blipFill>
        <p:spPr>
          <a:xfrm>
            <a:off x="3321503" y="3967162"/>
            <a:ext cx="4743450" cy="1076325"/>
          </a:xfrm>
          <a:prstGeom prst="rect">
            <a:avLst/>
          </a:prstGeom>
        </p:spPr>
      </p:pic>
    </p:spTree>
    <p:extLst>
      <p:ext uri="{BB962C8B-B14F-4D97-AF65-F5344CB8AC3E}">
        <p14:creationId xmlns:p14="http://schemas.microsoft.com/office/powerpoint/2010/main" val="2396602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18FFAFE-B6C4-7505-9116-F366C62CB7F5}"/>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dirty="0">
                <a:solidFill>
                  <a:srgbClr val="FFFFFF"/>
                </a:solidFill>
                <a:latin typeface="+mj-lt"/>
                <a:ea typeface="+mj-ea"/>
                <a:cs typeface="+mj-cs"/>
              </a:rPr>
              <a:t>Our </a:t>
            </a:r>
            <a:r>
              <a:rPr lang="en-US" sz="3100" dirty="0">
                <a:solidFill>
                  <a:srgbClr val="FFFFFF"/>
                </a:solidFill>
              </a:rPr>
              <a:t>topology</a:t>
            </a:r>
            <a:r>
              <a:rPr lang="en-US" sz="3100" kern="1200" dirty="0">
                <a:solidFill>
                  <a:srgbClr val="FFFFFF"/>
                </a:solidFill>
                <a:latin typeface="+mj-lt"/>
                <a:ea typeface="+mj-ea"/>
                <a:cs typeface="+mj-cs"/>
              </a:rPr>
              <a:t> </a:t>
            </a:r>
          </a:p>
        </p:txBody>
      </p:sp>
      <p:pic>
        <p:nvPicPr>
          <p:cNvPr id="5" name="Content Placeholder 4">
            <a:extLst>
              <a:ext uri="{FF2B5EF4-FFF2-40B4-BE49-F238E27FC236}">
                <a16:creationId xmlns:a16="http://schemas.microsoft.com/office/drawing/2014/main" id="{1E036569-887F-7963-536B-EC116AB8F6C1}"/>
              </a:ext>
            </a:extLst>
          </p:cNvPr>
          <p:cNvPicPr>
            <a:picLocks noGrp="1" noChangeAspect="1"/>
          </p:cNvPicPr>
          <p:nvPr>
            <p:ph idx="1"/>
          </p:nvPr>
        </p:nvPicPr>
        <p:blipFill>
          <a:blip r:embed="rId2"/>
          <a:stretch>
            <a:fillRect/>
          </a:stretch>
        </p:blipFill>
        <p:spPr>
          <a:xfrm>
            <a:off x="3582987" y="1736898"/>
            <a:ext cx="5085525" cy="3381874"/>
          </a:xfrm>
          <a:prstGeom prst="rect">
            <a:avLst/>
          </a:prstGeom>
        </p:spPr>
      </p:pic>
    </p:spTree>
    <p:extLst>
      <p:ext uri="{BB962C8B-B14F-4D97-AF65-F5344CB8AC3E}">
        <p14:creationId xmlns:p14="http://schemas.microsoft.com/office/powerpoint/2010/main" val="30634302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012C06-44E3-A939-BAE1-CC18529C96C9}"/>
              </a:ext>
            </a:extLst>
          </p:cNvPr>
          <p:cNvSpPr>
            <a:spLocks noGrp="1"/>
          </p:cNvSpPr>
          <p:nvPr>
            <p:ph type="title"/>
          </p:nvPr>
        </p:nvSpPr>
        <p:spPr>
          <a:xfrm>
            <a:off x="628650" y="556995"/>
            <a:ext cx="7886700" cy="1133693"/>
          </a:xfrm>
        </p:spPr>
        <p:txBody>
          <a:bodyPr>
            <a:normAutofit/>
          </a:bodyPr>
          <a:lstStyle/>
          <a:p>
            <a:r>
              <a:rPr lang="en-GB" sz="4500"/>
              <a:t>Test 1 – equal flows  </a:t>
            </a:r>
            <a:endParaRPr lang="en-IL" sz="4500"/>
          </a:p>
        </p:txBody>
      </p:sp>
      <p:graphicFrame>
        <p:nvGraphicFramePr>
          <p:cNvPr id="5" name="Content Placeholder 2">
            <a:extLst>
              <a:ext uri="{FF2B5EF4-FFF2-40B4-BE49-F238E27FC236}">
                <a16:creationId xmlns:a16="http://schemas.microsoft.com/office/drawing/2014/main" id="{CA7B480A-1A26-5DAC-9DEC-45251649BAB4}"/>
              </a:ext>
            </a:extLst>
          </p:cNvPr>
          <p:cNvGraphicFramePr>
            <a:graphicFrameLocks noGrp="1"/>
          </p:cNvGraphicFramePr>
          <p:nvPr>
            <p:ph idx="1"/>
            <p:extLst>
              <p:ext uri="{D42A27DB-BD31-4B8C-83A1-F6EECF244321}">
                <p14:modId xmlns:p14="http://schemas.microsoft.com/office/powerpoint/2010/main" val="2825069972"/>
              </p:ext>
            </p:extLst>
          </p:nvPr>
        </p:nvGraphicFramePr>
        <p:xfrm>
          <a:off x="628650" y="1825625"/>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490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5BD76-FD56-B89F-9505-2791EDD501DF}"/>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1700" kern="1200" dirty="0">
                <a:solidFill>
                  <a:srgbClr val="FFFFFF"/>
                </a:solidFill>
                <a:latin typeface="+mj-lt"/>
                <a:ea typeface="+mj-ea"/>
                <a:cs typeface="+mj-cs"/>
              </a:rPr>
              <a:t>Set up : Number of flows=2</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,same RTT=10ms,</a:t>
            </a:r>
            <a:br>
              <a:rPr lang="en-US" sz="1700" kern="1200" dirty="0">
                <a:solidFill>
                  <a:srgbClr val="FFFFFF"/>
                </a:solidFill>
                <a:latin typeface="+mj-lt"/>
                <a:ea typeface="+mj-ea"/>
                <a:cs typeface="+mj-cs"/>
              </a:rPr>
            </a:br>
            <a:r>
              <a:rPr lang="en-US" sz="1700" kern="1200" dirty="0" err="1">
                <a:solidFill>
                  <a:srgbClr val="FFFFFF"/>
                </a:solidFill>
                <a:latin typeface="+mj-lt"/>
                <a:ea typeface="+mj-ea"/>
                <a:cs typeface="+mj-cs"/>
              </a:rPr>
              <a:t>bandwith</a:t>
            </a:r>
            <a:r>
              <a:rPr lang="en-US" sz="1700" kern="1200" dirty="0">
                <a:solidFill>
                  <a:srgbClr val="FFFFFF"/>
                </a:solidFill>
                <a:latin typeface="+mj-lt"/>
                <a:ea typeface="+mj-ea"/>
                <a:cs typeface="+mj-cs"/>
              </a:rPr>
              <a:t>= 4ms</a:t>
            </a:r>
          </a:p>
        </p:txBody>
      </p:sp>
      <p:pic>
        <p:nvPicPr>
          <p:cNvPr id="5" name="Content Placeholder 4">
            <a:extLst>
              <a:ext uri="{FF2B5EF4-FFF2-40B4-BE49-F238E27FC236}">
                <a16:creationId xmlns:a16="http://schemas.microsoft.com/office/drawing/2014/main" id="{0C935259-2BF4-FAFB-6CE9-EF65A85734D3}"/>
              </a:ext>
            </a:extLst>
          </p:cNvPr>
          <p:cNvPicPr>
            <a:picLocks noGrp="1" noChangeAspect="1"/>
          </p:cNvPicPr>
          <p:nvPr>
            <p:ph idx="1"/>
          </p:nvPr>
        </p:nvPicPr>
        <p:blipFill>
          <a:blip r:embed="rId2"/>
          <a:stretch>
            <a:fillRect/>
          </a:stretch>
        </p:blipFill>
        <p:spPr>
          <a:xfrm>
            <a:off x="3582987" y="1902178"/>
            <a:ext cx="5085525" cy="3051314"/>
          </a:xfrm>
          <a:prstGeom prst="rect">
            <a:avLst/>
          </a:prstGeom>
        </p:spPr>
      </p:pic>
    </p:spTree>
    <p:extLst>
      <p:ext uri="{BB962C8B-B14F-4D97-AF65-F5344CB8AC3E}">
        <p14:creationId xmlns:p14="http://schemas.microsoft.com/office/powerpoint/2010/main" val="2136842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Introduction</a:t>
            </a:r>
          </a:p>
        </p:txBody>
      </p:sp>
      <p:sp>
        <p:nvSpPr>
          <p:cNvPr id="3" name="Content Placeholder 2"/>
          <p:cNvSpPr>
            <a:spLocks noGrp="1"/>
          </p:cNvSpPr>
          <p:nvPr>
            <p:ph idx="1"/>
          </p:nvPr>
        </p:nvSpPr>
        <p:spPr/>
        <p:txBody>
          <a:bodyPr/>
          <a:lstStyle/>
          <a:p>
            <a:r>
              <a:rPr lang="en-GB" dirty="0"/>
              <a:t>This presentation examines how different TCP congestion control protocols—New Reno, CUBIC, BBR, and DCTCP—share network resources fairly. We will evaluate their behaviour with Dumble topology under various </a:t>
            </a:r>
            <a:r>
              <a:rPr lang="en-GB" dirty="0" err="1"/>
              <a:t>scenarioes</a:t>
            </a:r>
            <a:r>
              <a:rPr lang="en-GB" dirty="0"/>
              <a:t>  using fairness metrics like Jain’s Index, Max-Min, and Proportional Fairness, want to identify which protocols achieve better fairness in practice.</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F9D28C-A309-58D5-D862-AFEC3FF38FAC}"/>
              </a:ext>
            </a:extLst>
          </p:cNvPr>
          <p:cNvPicPr>
            <a:picLocks noChangeAspect="1"/>
          </p:cNvPicPr>
          <p:nvPr/>
        </p:nvPicPr>
        <p:blipFill>
          <a:blip r:embed="rId2"/>
          <a:stretch>
            <a:fillRect/>
          </a:stretch>
        </p:blipFill>
        <p:spPr>
          <a:xfrm>
            <a:off x="846836" y="843189"/>
            <a:ext cx="3543427" cy="2143773"/>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3957EF3-A6B7-F803-E5B8-D52F60EE54E8}"/>
              </a:ext>
            </a:extLst>
          </p:cNvPr>
          <p:cNvPicPr>
            <a:picLocks noChangeAspect="1"/>
          </p:cNvPicPr>
          <p:nvPr/>
        </p:nvPicPr>
        <p:blipFill>
          <a:blip r:embed="rId3"/>
          <a:stretch>
            <a:fillRect/>
          </a:stretch>
        </p:blipFill>
        <p:spPr>
          <a:xfrm>
            <a:off x="4753737" y="845727"/>
            <a:ext cx="3549705" cy="2138696"/>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932385F-62C4-2BA4-8FF5-57068020FAA9}"/>
              </a:ext>
            </a:extLst>
          </p:cNvPr>
          <p:cNvPicPr>
            <a:picLocks noChangeAspect="1"/>
          </p:cNvPicPr>
          <p:nvPr/>
        </p:nvPicPr>
        <p:blipFill>
          <a:blip r:embed="rId4"/>
          <a:stretch>
            <a:fillRect/>
          </a:stretch>
        </p:blipFill>
        <p:spPr>
          <a:xfrm>
            <a:off x="846836" y="3872360"/>
            <a:ext cx="3543427" cy="2143773"/>
          </a:xfrm>
          <a:prstGeom prst="rect">
            <a:avLst/>
          </a:prstGeom>
        </p:spPr>
      </p:pic>
      <p:pic>
        <p:nvPicPr>
          <p:cNvPr id="5" name="Content Placeholder 4">
            <a:extLst>
              <a:ext uri="{FF2B5EF4-FFF2-40B4-BE49-F238E27FC236}">
                <a16:creationId xmlns:a16="http://schemas.microsoft.com/office/drawing/2014/main" id="{72E7C623-584A-C7F3-D0EB-56B53179C630}"/>
              </a:ext>
            </a:extLst>
          </p:cNvPr>
          <p:cNvPicPr>
            <a:picLocks noGrp="1" noChangeAspect="1"/>
          </p:cNvPicPr>
          <p:nvPr>
            <p:ph idx="1"/>
          </p:nvPr>
        </p:nvPicPr>
        <p:blipFill>
          <a:blip r:embed="rId5"/>
          <a:stretch>
            <a:fillRect/>
          </a:stretch>
        </p:blipFill>
        <p:spPr>
          <a:xfrm>
            <a:off x="4753737" y="3874265"/>
            <a:ext cx="3549705" cy="2147571"/>
          </a:xfrm>
          <a:prstGeom prst="rect">
            <a:avLst/>
          </a:prstGeom>
        </p:spPr>
      </p:pic>
    </p:spTree>
    <p:extLst>
      <p:ext uri="{BB962C8B-B14F-4D97-AF65-F5344CB8AC3E}">
        <p14:creationId xmlns:p14="http://schemas.microsoft.com/office/powerpoint/2010/main" val="34563862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F78E99-885F-CF07-E2F2-159E387713DE}"/>
              </a:ext>
            </a:extLst>
          </p:cNvPr>
          <p:cNvSpPr>
            <a:spLocks noGrp="1"/>
          </p:cNvSpPr>
          <p:nvPr>
            <p:ph type="title"/>
          </p:nvPr>
        </p:nvSpPr>
        <p:spPr>
          <a:xfrm>
            <a:off x="538067" y="1676400"/>
            <a:ext cx="2205134" cy="2838123"/>
          </a:xfrm>
          <a:noFill/>
        </p:spPr>
        <p:txBody>
          <a:bodyPr vert="horz" lIns="91440" tIns="45720" rIns="91440" bIns="45720" rtlCol="0" anchor="ctr">
            <a:normAutofit/>
          </a:bodyPr>
          <a:lstStyle/>
          <a:p>
            <a:pPr defTabSz="914400">
              <a:lnSpc>
                <a:spcPct val="90000"/>
              </a:lnSpc>
            </a:pPr>
            <a:r>
              <a:rPr lang="en-US" sz="1700" kern="1200" dirty="0">
                <a:solidFill>
                  <a:srgbClr val="FFFFFF"/>
                </a:solidFill>
                <a:latin typeface="+mj-lt"/>
                <a:ea typeface="+mj-ea"/>
                <a:cs typeface="+mj-cs"/>
              </a:rPr>
              <a:t>Set up : Number of flows=6,RTT=10ms,</a:t>
            </a:r>
            <a:br>
              <a:rPr lang="en-US" sz="1700" kern="1200" dirty="0">
                <a:solidFill>
                  <a:srgbClr val="FFFFFF"/>
                </a:solidFill>
                <a:latin typeface="+mj-lt"/>
                <a:ea typeface="+mj-ea"/>
                <a:cs typeface="+mj-cs"/>
              </a:rPr>
            </a:br>
            <a:r>
              <a:rPr lang="en-US" sz="1700" kern="1200" dirty="0" err="1">
                <a:solidFill>
                  <a:srgbClr val="FFFFFF"/>
                </a:solidFill>
                <a:latin typeface="+mj-lt"/>
                <a:ea typeface="+mj-ea"/>
                <a:cs typeface="+mj-cs"/>
              </a:rPr>
              <a:t>bandwith</a:t>
            </a:r>
            <a:r>
              <a:rPr lang="en-US" sz="1700" kern="1200" dirty="0">
                <a:solidFill>
                  <a:srgbClr val="FFFFFF"/>
                </a:solidFill>
                <a:latin typeface="+mj-lt"/>
                <a:ea typeface="+mj-ea"/>
                <a:cs typeface="+mj-cs"/>
              </a:rPr>
              <a:t>= 4ms</a:t>
            </a:r>
          </a:p>
        </p:txBody>
      </p:sp>
      <p:pic>
        <p:nvPicPr>
          <p:cNvPr id="5" name="Content Placeholder 4">
            <a:extLst>
              <a:ext uri="{FF2B5EF4-FFF2-40B4-BE49-F238E27FC236}">
                <a16:creationId xmlns:a16="http://schemas.microsoft.com/office/drawing/2014/main" id="{B6A648B2-13F0-7CBE-197E-BE3F13DFD132}"/>
              </a:ext>
            </a:extLst>
          </p:cNvPr>
          <p:cNvPicPr>
            <a:picLocks noGrp="1" noChangeAspect="1"/>
          </p:cNvPicPr>
          <p:nvPr>
            <p:ph idx="1"/>
          </p:nvPr>
        </p:nvPicPr>
        <p:blipFill>
          <a:blip r:embed="rId2"/>
          <a:stretch>
            <a:fillRect/>
          </a:stretch>
        </p:blipFill>
        <p:spPr>
          <a:xfrm>
            <a:off x="3582987" y="1895821"/>
            <a:ext cx="5085525" cy="3064028"/>
          </a:xfrm>
          <a:prstGeom prst="rect">
            <a:avLst/>
          </a:prstGeom>
        </p:spPr>
      </p:pic>
    </p:spTree>
    <p:extLst>
      <p:ext uri="{BB962C8B-B14F-4D97-AF65-F5344CB8AC3E}">
        <p14:creationId xmlns:p14="http://schemas.microsoft.com/office/powerpoint/2010/main" val="2335389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4A859C-7B59-DD88-FD7D-8AC15A19A1DD}"/>
              </a:ext>
            </a:extLst>
          </p:cNvPr>
          <p:cNvSpPr>
            <a:spLocks noGrp="1"/>
          </p:cNvSpPr>
          <p:nvPr>
            <p:ph type="title"/>
          </p:nvPr>
        </p:nvSpPr>
        <p:spPr>
          <a:xfrm>
            <a:off x="628650" y="557188"/>
            <a:ext cx="7886700" cy="1133499"/>
          </a:xfrm>
        </p:spPr>
        <p:txBody>
          <a:bodyPr>
            <a:normAutofit/>
          </a:bodyPr>
          <a:lstStyle/>
          <a:p>
            <a:r>
              <a:rPr lang="en-GB" sz="4500"/>
              <a:t>Test 2 - </a:t>
            </a:r>
            <a:r>
              <a:rPr lang="en-IL" altLang="en-IL" sz="4500">
                <a:latin typeface="Arial" panose="020B0604020202020204" pitchFamily="34" charset="0"/>
              </a:rPr>
              <a:t>unequal RTTs </a:t>
            </a:r>
            <a:endParaRPr lang="en-IL" sz="4500"/>
          </a:p>
        </p:txBody>
      </p:sp>
      <p:graphicFrame>
        <p:nvGraphicFramePr>
          <p:cNvPr id="5" name="Content Placeholder 2">
            <a:extLst>
              <a:ext uri="{FF2B5EF4-FFF2-40B4-BE49-F238E27FC236}">
                <a16:creationId xmlns:a16="http://schemas.microsoft.com/office/drawing/2014/main" id="{431181DC-B45A-8598-FA31-AC525D489D40}"/>
              </a:ext>
            </a:extLst>
          </p:cNvPr>
          <p:cNvGraphicFramePr>
            <a:graphicFrameLocks noGrp="1"/>
          </p:cNvGraphicFramePr>
          <p:nvPr>
            <p:ph idx="1"/>
            <p:extLst>
              <p:ext uri="{D42A27DB-BD31-4B8C-83A1-F6EECF244321}">
                <p14:modId xmlns:p14="http://schemas.microsoft.com/office/powerpoint/2010/main" val="1105425137"/>
              </p:ext>
            </p:extLst>
          </p:nvPr>
        </p:nvGraphicFramePr>
        <p:xfrm>
          <a:off x="628650" y="1828800"/>
          <a:ext cx="78867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24367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6A3A5-4D26-26AA-260A-CDEE744DDFD1}"/>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1700" dirty="0">
                <a:solidFill>
                  <a:srgbClr val="FFFFFF"/>
                </a:solidFill>
              </a:rPr>
              <a:t>Set up : Number of flows=2</a:t>
            </a:r>
            <a:br>
              <a:rPr lang="en-US" sz="1700" dirty="0">
                <a:solidFill>
                  <a:srgbClr val="FFFFFF"/>
                </a:solidFill>
              </a:rPr>
            </a:br>
            <a:r>
              <a:rPr lang="en-US" sz="1700" dirty="0">
                <a:solidFill>
                  <a:srgbClr val="FFFFFF"/>
                </a:solidFill>
              </a:rPr>
              <a:t>,flow 1= 10ms,</a:t>
            </a:r>
            <a:br>
              <a:rPr lang="en-US" sz="1700" dirty="0">
                <a:solidFill>
                  <a:srgbClr val="FFFFFF"/>
                </a:solidFill>
              </a:rPr>
            </a:br>
            <a:r>
              <a:rPr lang="en-US" sz="1700" dirty="0">
                <a:solidFill>
                  <a:srgbClr val="FFFFFF"/>
                </a:solidFill>
              </a:rPr>
              <a:t>flow 2= 50ms,</a:t>
            </a:r>
            <a:br>
              <a:rPr lang="en-US" sz="1700" dirty="0">
                <a:solidFill>
                  <a:srgbClr val="FFFFFF"/>
                </a:solidFill>
              </a:rPr>
            </a:br>
            <a:r>
              <a:rPr lang="en-US" sz="1700" dirty="0" err="1">
                <a:solidFill>
                  <a:srgbClr val="FFFFFF"/>
                </a:solidFill>
              </a:rPr>
              <a:t>bandwith</a:t>
            </a:r>
            <a:r>
              <a:rPr lang="en-US" sz="1700" dirty="0">
                <a:solidFill>
                  <a:srgbClr val="FFFFFF"/>
                </a:solidFill>
              </a:rPr>
              <a:t>= 4ms </a:t>
            </a:r>
            <a:endParaRPr lang="en-US" sz="1700" kern="1200" dirty="0">
              <a:solidFill>
                <a:srgbClr val="FFFFFF"/>
              </a:solidFill>
              <a:latin typeface="+mj-lt"/>
              <a:ea typeface="+mj-ea"/>
              <a:cs typeface="+mj-cs"/>
            </a:endParaRPr>
          </a:p>
        </p:txBody>
      </p:sp>
      <p:pic>
        <p:nvPicPr>
          <p:cNvPr id="7" name="Content Placeholder 6">
            <a:extLst>
              <a:ext uri="{FF2B5EF4-FFF2-40B4-BE49-F238E27FC236}">
                <a16:creationId xmlns:a16="http://schemas.microsoft.com/office/drawing/2014/main" id="{C367D09D-4A22-8D46-CB93-7BD73D710B5B}"/>
              </a:ext>
            </a:extLst>
          </p:cNvPr>
          <p:cNvPicPr>
            <a:picLocks noGrp="1" noChangeAspect="1"/>
          </p:cNvPicPr>
          <p:nvPr>
            <p:ph idx="1"/>
          </p:nvPr>
        </p:nvPicPr>
        <p:blipFill>
          <a:blip r:embed="rId2"/>
          <a:stretch>
            <a:fillRect/>
          </a:stretch>
        </p:blipFill>
        <p:spPr>
          <a:xfrm>
            <a:off x="3582987" y="1889464"/>
            <a:ext cx="5085525" cy="3076742"/>
          </a:xfrm>
          <a:prstGeom prst="rect">
            <a:avLst/>
          </a:prstGeom>
        </p:spPr>
      </p:pic>
    </p:spTree>
    <p:extLst>
      <p:ext uri="{BB962C8B-B14F-4D97-AF65-F5344CB8AC3E}">
        <p14:creationId xmlns:p14="http://schemas.microsoft.com/office/powerpoint/2010/main" val="24028326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B516938-C943-A1BA-F17B-7A422E53FE42}"/>
              </a:ext>
            </a:extLst>
          </p:cNvPr>
          <p:cNvPicPr>
            <a:picLocks noGrp="1" noChangeAspect="1"/>
          </p:cNvPicPr>
          <p:nvPr>
            <p:ph idx="1"/>
          </p:nvPr>
        </p:nvPicPr>
        <p:blipFill>
          <a:blip r:embed="rId2"/>
          <a:stretch>
            <a:fillRect/>
          </a:stretch>
        </p:blipFill>
        <p:spPr>
          <a:xfrm>
            <a:off x="846836" y="847618"/>
            <a:ext cx="3543427" cy="2134914"/>
          </a:xfrm>
          <a:prstGeom prst="rect">
            <a:avLst/>
          </a:prstGeom>
        </p:spPr>
      </p:pic>
      <p:cxnSp>
        <p:nvCxnSpPr>
          <p:cNvPr id="25" name="Straight Connector 2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EB835CC-883D-A625-9104-E9C55172B7EA}"/>
              </a:ext>
            </a:extLst>
          </p:cNvPr>
          <p:cNvPicPr>
            <a:picLocks noChangeAspect="1"/>
          </p:cNvPicPr>
          <p:nvPr/>
        </p:nvPicPr>
        <p:blipFill>
          <a:blip r:embed="rId3"/>
          <a:stretch>
            <a:fillRect/>
          </a:stretch>
        </p:blipFill>
        <p:spPr>
          <a:xfrm>
            <a:off x="4753737" y="854601"/>
            <a:ext cx="3549705" cy="2120948"/>
          </a:xfrm>
          <a:prstGeom prst="rect">
            <a:avLst/>
          </a:prstGeom>
        </p:spPr>
      </p:pic>
      <p:cxnSp>
        <p:nvCxnSpPr>
          <p:cNvPr id="27" name="Straight Connector 2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5A6BE787-04BB-5E53-14AC-DCB95E85967A}"/>
              </a:ext>
            </a:extLst>
          </p:cNvPr>
          <p:cNvPicPr>
            <a:picLocks noChangeAspect="1"/>
          </p:cNvPicPr>
          <p:nvPr/>
        </p:nvPicPr>
        <p:blipFill>
          <a:blip r:embed="rId4"/>
          <a:stretch>
            <a:fillRect/>
          </a:stretch>
        </p:blipFill>
        <p:spPr>
          <a:xfrm>
            <a:off x="846836" y="3872360"/>
            <a:ext cx="3543427" cy="2143773"/>
          </a:xfrm>
          <a:prstGeom prst="rect">
            <a:avLst/>
          </a:prstGeom>
        </p:spPr>
      </p:pic>
      <p:pic>
        <p:nvPicPr>
          <p:cNvPr id="9" name="Picture 8">
            <a:extLst>
              <a:ext uri="{FF2B5EF4-FFF2-40B4-BE49-F238E27FC236}">
                <a16:creationId xmlns:a16="http://schemas.microsoft.com/office/drawing/2014/main" id="{25354ED1-61EC-A593-9856-9A26684D4DFF}"/>
              </a:ext>
            </a:extLst>
          </p:cNvPr>
          <p:cNvPicPr>
            <a:picLocks noChangeAspect="1"/>
          </p:cNvPicPr>
          <p:nvPr/>
        </p:nvPicPr>
        <p:blipFill>
          <a:blip r:embed="rId5"/>
          <a:stretch>
            <a:fillRect/>
          </a:stretch>
        </p:blipFill>
        <p:spPr>
          <a:xfrm>
            <a:off x="4753737" y="3874265"/>
            <a:ext cx="3549705" cy="2147571"/>
          </a:xfrm>
          <a:prstGeom prst="rect">
            <a:avLst/>
          </a:prstGeom>
        </p:spPr>
      </p:pic>
    </p:spTree>
    <p:extLst>
      <p:ext uri="{BB962C8B-B14F-4D97-AF65-F5344CB8AC3E}">
        <p14:creationId xmlns:p14="http://schemas.microsoft.com/office/powerpoint/2010/main" val="9518069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88F16-EC8C-66C9-0693-615D856B2AE3}"/>
              </a:ext>
            </a:extLst>
          </p:cNvPr>
          <p:cNvSpPr>
            <a:spLocks noGrp="1"/>
          </p:cNvSpPr>
          <p:nvPr>
            <p:ph type="title"/>
          </p:nvPr>
        </p:nvSpPr>
        <p:spPr/>
        <p:txBody>
          <a:bodyPr/>
          <a:lstStyle/>
          <a:p>
            <a:pPr algn="l"/>
            <a:r>
              <a:rPr lang="en-GB" sz="2400" dirty="0"/>
              <a:t>Setup: </a:t>
            </a:r>
            <a:endParaRPr lang="en-IL" dirty="0"/>
          </a:p>
        </p:txBody>
      </p:sp>
      <p:pic>
        <p:nvPicPr>
          <p:cNvPr id="9" name="Content Placeholder 8">
            <a:extLst>
              <a:ext uri="{FF2B5EF4-FFF2-40B4-BE49-F238E27FC236}">
                <a16:creationId xmlns:a16="http://schemas.microsoft.com/office/drawing/2014/main" id="{430F3CCE-AA69-9F9F-AD35-03C0D041D6FF}"/>
              </a:ext>
            </a:extLst>
          </p:cNvPr>
          <p:cNvPicPr>
            <a:picLocks noGrp="1" noChangeAspect="1"/>
          </p:cNvPicPr>
          <p:nvPr>
            <p:ph idx="1"/>
          </p:nvPr>
        </p:nvPicPr>
        <p:blipFill>
          <a:blip r:embed="rId2"/>
          <a:stretch>
            <a:fillRect/>
          </a:stretch>
        </p:blipFill>
        <p:spPr>
          <a:xfrm>
            <a:off x="889546" y="1600200"/>
            <a:ext cx="7364908" cy="4525963"/>
          </a:xfrm>
          <a:prstGeom prst="rect">
            <a:avLst/>
          </a:prstGeom>
        </p:spPr>
      </p:pic>
    </p:spTree>
    <p:extLst>
      <p:ext uri="{BB962C8B-B14F-4D97-AF65-F5344CB8AC3E}">
        <p14:creationId xmlns:p14="http://schemas.microsoft.com/office/powerpoint/2010/main" val="22945824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0010E0-52C0-5427-544F-5039D3E5EC3A}"/>
              </a:ext>
            </a:extLst>
          </p:cNvPr>
          <p:cNvPicPr>
            <a:picLocks noGrp="1" noChangeAspect="1"/>
          </p:cNvPicPr>
          <p:nvPr>
            <p:ph idx="1"/>
          </p:nvPr>
        </p:nvPicPr>
        <p:blipFill>
          <a:blip r:embed="rId2"/>
          <a:stretch>
            <a:fillRect/>
          </a:stretch>
        </p:blipFill>
        <p:spPr>
          <a:xfrm>
            <a:off x="468086" y="1164772"/>
            <a:ext cx="4195867" cy="2754086"/>
          </a:xfrm>
          <a:prstGeom prst="rect">
            <a:avLst/>
          </a:prstGeom>
        </p:spPr>
      </p:pic>
      <p:pic>
        <p:nvPicPr>
          <p:cNvPr id="7" name="Picture 6">
            <a:extLst>
              <a:ext uri="{FF2B5EF4-FFF2-40B4-BE49-F238E27FC236}">
                <a16:creationId xmlns:a16="http://schemas.microsoft.com/office/drawing/2014/main" id="{7F5592A3-9F2F-8D14-A465-163073673BB0}"/>
              </a:ext>
            </a:extLst>
          </p:cNvPr>
          <p:cNvPicPr>
            <a:picLocks noChangeAspect="1"/>
          </p:cNvPicPr>
          <p:nvPr/>
        </p:nvPicPr>
        <p:blipFill>
          <a:blip r:embed="rId3"/>
          <a:stretch>
            <a:fillRect/>
          </a:stretch>
        </p:blipFill>
        <p:spPr>
          <a:xfrm>
            <a:off x="4931230" y="1164772"/>
            <a:ext cx="3868148" cy="2754085"/>
          </a:xfrm>
          <a:prstGeom prst="rect">
            <a:avLst/>
          </a:prstGeom>
        </p:spPr>
      </p:pic>
      <p:pic>
        <p:nvPicPr>
          <p:cNvPr id="9" name="Picture 8">
            <a:extLst>
              <a:ext uri="{FF2B5EF4-FFF2-40B4-BE49-F238E27FC236}">
                <a16:creationId xmlns:a16="http://schemas.microsoft.com/office/drawing/2014/main" id="{AD9C0444-06F5-7242-70FA-F4BCCA28D82E}"/>
              </a:ext>
            </a:extLst>
          </p:cNvPr>
          <p:cNvPicPr>
            <a:picLocks noChangeAspect="1"/>
          </p:cNvPicPr>
          <p:nvPr/>
        </p:nvPicPr>
        <p:blipFill>
          <a:blip r:embed="rId4"/>
          <a:stretch>
            <a:fillRect/>
          </a:stretch>
        </p:blipFill>
        <p:spPr>
          <a:xfrm>
            <a:off x="791500" y="4270275"/>
            <a:ext cx="3915431" cy="2318657"/>
          </a:xfrm>
          <a:prstGeom prst="rect">
            <a:avLst/>
          </a:prstGeom>
        </p:spPr>
      </p:pic>
      <p:pic>
        <p:nvPicPr>
          <p:cNvPr id="11" name="Picture 10">
            <a:extLst>
              <a:ext uri="{FF2B5EF4-FFF2-40B4-BE49-F238E27FC236}">
                <a16:creationId xmlns:a16="http://schemas.microsoft.com/office/drawing/2014/main" id="{D578F07D-54EC-18A8-E718-A8E896E17276}"/>
              </a:ext>
            </a:extLst>
          </p:cNvPr>
          <p:cNvPicPr>
            <a:picLocks noChangeAspect="1"/>
          </p:cNvPicPr>
          <p:nvPr/>
        </p:nvPicPr>
        <p:blipFill>
          <a:blip r:embed="rId5"/>
          <a:stretch>
            <a:fillRect/>
          </a:stretch>
        </p:blipFill>
        <p:spPr>
          <a:xfrm>
            <a:off x="5234155" y="4382749"/>
            <a:ext cx="3484875" cy="2093707"/>
          </a:xfrm>
          <a:prstGeom prst="rect">
            <a:avLst/>
          </a:prstGeom>
        </p:spPr>
      </p:pic>
    </p:spTree>
    <p:extLst>
      <p:ext uri="{BB962C8B-B14F-4D97-AF65-F5344CB8AC3E}">
        <p14:creationId xmlns:p14="http://schemas.microsoft.com/office/powerpoint/2010/main" val="3800702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CC730-3D9E-CA29-BC41-2D127C713C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C08AC8-5C25-CAFC-A485-D65DB333C3CF}"/>
              </a:ext>
            </a:extLst>
          </p:cNvPr>
          <p:cNvSpPr>
            <a:spLocks noGrp="1"/>
          </p:cNvSpPr>
          <p:nvPr>
            <p:ph type="title"/>
          </p:nvPr>
        </p:nvSpPr>
        <p:spPr/>
        <p:txBody>
          <a:bodyPr/>
          <a:lstStyle/>
          <a:p>
            <a:r>
              <a:rPr lang="en-GB" dirty="0"/>
              <a:t>Preliminary results</a:t>
            </a:r>
            <a:endParaRPr lang="en-IL" dirty="0"/>
          </a:p>
        </p:txBody>
      </p:sp>
      <p:sp>
        <p:nvSpPr>
          <p:cNvPr id="5" name="Content Placeholder 4">
            <a:extLst>
              <a:ext uri="{FF2B5EF4-FFF2-40B4-BE49-F238E27FC236}">
                <a16:creationId xmlns:a16="http://schemas.microsoft.com/office/drawing/2014/main" id="{3CC90EA5-0D17-CA3B-585E-11BDA48FE415}"/>
              </a:ext>
            </a:extLst>
          </p:cNvPr>
          <p:cNvSpPr>
            <a:spLocks noGrp="1"/>
          </p:cNvSpPr>
          <p:nvPr>
            <p:ph idx="1"/>
          </p:nvPr>
        </p:nvSpPr>
        <p:spPr/>
        <p:txBody>
          <a:bodyPr>
            <a:normAutofit fontScale="92500" lnSpcReduction="10000"/>
          </a:bodyPr>
          <a:lstStyle/>
          <a:p>
            <a:r>
              <a:rPr lang="en-GB" dirty="0"/>
              <a:t>In the unequal-RTT setup, the </a:t>
            </a:r>
            <a:r>
              <a:rPr lang="en-GB" dirty="0" err="1"/>
              <a:t>cwnd</a:t>
            </a:r>
            <a:r>
              <a:rPr lang="en-GB" dirty="0"/>
              <a:t> appears to be functioning correctly for most protocols (</a:t>
            </a:r>
            <a:r>
              <a:rPr lang="en-GB" dirty="0" err="1"/>
              <a:t>NewReno</a:t>
            </a:r>
            <a:r>
              <a:rPr lang="en-GB" dirty="0"/>
              <a:t>, CUBIC, and BBR). However, for DCTCP the </a:t>
            </a:r>
            <a:r>
              <a:rPr lang="en-GB" dirty="0" err="1"/>
              <a:t>cwnd</a:t>
            </a:r>
            <a:r>
              <a:rPr lang="en-GB" dirty="0"/>
              <a:t> evolution is not behaving as expected, which suggests a configuration or implementation issue. This irregularity indicates that while the other protocols are operating normally, DCTCP requires further debugging to ensure fair and correct operation in the simulation.</a:t>
            </a:r>
          </a:p>
        </p:txBody>
      </p:sp>
    </p:spTree>
    <p:extLst>
      <p:ext uri="{BB962C8B-B14F-4D97-AF65-F5344CB8AC3E}">
        <p14:creationId xmlns:p14="http://schemas.microsoft.com/office/powerpoint/2010/main" val="14170972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51915D-0857-1AD9-7DC6-DBFC077A7933}"/>
              </a:ext>
            </a:extLst>
          </p:cNvPr>
          <p:cNvSpPr>
            <a:spLocks noGrp="1"/>
          </p:cNvSpPr>
          <p:nvPr>
            <p:ph type="title"/>
          </p:nvPr>
        </p:nvSpPr>
        <p:spPr>
          <a:xfrm>
            <a:off x="628650" y="556995"/>
            <a:ext cx="7886700" cy="1133693"/>
          </a:xfrm>
        </p:spPr>
        <p:txBody>
          <a:bodyPr>
            <a:normAutofit/>
          </a:bodyPr>
          <a:lstStyle/>
          <a:p>
            <a:pPr>
              <a:lnSpc>
                <a:spcPct val="90000"/>
              </a:lnSpc>
            </a:pPr>
            <a:r>
              <a:rPr lang="en-GB" sz="3500" dirty="0"/>
              <a:t>Test 3 – Start-Time Bias (Early vs Late Flows)</a:t>
            </a:r>
            <a:endParaRPr lang="en-IL" sz="3500" dirty="0"/>
          </a:p>
        </p:txBody>
      </p:sp>
      <p:graphicFrame>
        <p:nvGraphicFramePr>
          <p:cNvPr id="5" name="Content Placeholder 2">
            <a:extLst>
              <a:ext uri="{FF2B5EF4-FFF2-40B4-BE49-F238E27FC236}">
                <a16:creationId xmlns:a16="http://schemas.microsoft.com/office/drawing/2014/main" id="{09C89B53-2948-6973-CEBF-2372FC678DA3}"/>
              </a:ext>
            </a:extLst>
          </p:cNvPr>
          <p:cNvGraphicFramePr>
            <a:graphicFrameLocks noGrp="1"/>
          </p:cNvGraphicFramePr>
          <p:nvPr>
            <p:ph idx="1"/>
            <p:extLst>
              <p:ext uri="{D42A27DB-BD31-4B8C-83A1-F6EECF244321}">
                <p14:modId xmlns:p14="http://schemas.microsoft.com/office/powerpoint/2010/main" val="2249760724"/>
              </p:ext>
            </p:extLst>
          </p:nvPr>
        </p:nvGraphicFramePr>
        <p:xfrm>
          <a:off x="628650" y="1825625"/>
          <a:ext cx="7886700" cy="4553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23569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45FA74-BEC9-065C-DB1A-E2A1FE745C17}"/>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1700" kern="1200" dirty="0">
                <a:solidFill>
                  <a:srgbClr val="FFFFFF"/>
                </a:solidFill>
                <a:latin typeface="+mj-lt"/>
                <a:ea typeface="+mj-ea"/>
                <a:cs typeface="+mj-cs"/>
              </a:rPr>
              <a:t>Set up : </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flow 1=10ms,</a:t>
            </a:r>
            <a:br>
              <a:rPr lang="en-US" sz="1700" kern="1200" dirty="0">
                <a:solidFill>
                  <a:srgbClr val="FFFFFF"/>
                </a:solidFill>
                <a:latin typeface="+mj-lt"/>
                <a:ea typeface="+mj-ea"/>
                <a:cs typeface="+mj-cs"/>
              </a:rPr>
            </a:br>
            <a:r>
              <a:rPr lang="en-US" sz="1700" kern="1200" dirty="0">
                <a:solidFill>
                  <a:srgbClr val="FFFFFF"/>
                </a:solidFill>
                <a:latin typeface="+mj-lt"/>
                <a:ea typeface="+mj-ea"/>
                <a:cs typeface="+mj-cs"/>
              </a:rPr>
              <a:t>flow2=10ms,</a:t>
            </a:r>
            <a:br>
              <a:rPr lang="en-US" sz="1700" kern="1200" dirty="0">
                <a:solidFill>
                  <a:srgbClr val="FFFFFF"/>
                </a:solidFill>
                <a:latin typeface="+mj-lt"/>
                <a:ea typeface="+mj-ea"/>
                <a:cs typeface="+mj-cs"/>
              </a:rPr>
            </a:br>
            <a:r>
              <a:rPr lang="en-US" sz="1800" dirty="0">
                <a:solidFill>
                  <a:schemeClr val="bg1"/>
                </a:solidFill>
              </a:rPr>
              <a:t>Flow 1 starts at 0s,</a:t>
            </a:r>
            <a:br>
              <a:rPr lang="en-US" sz="1800" dirty="0">
                <a:solidFill>
                  <a:schemeClr val="bg1"/>
                </a:solidFill>
              </a:rPr>
            </a:br>
            <a:r>
              <a:rPr lang="en-US" sz="1800" dirty="0">
                <a:solidFill>
                  <a:schemeClr val="bg1"/>
                </a:solidFill>
              </a:rPr>
              <a:t>Flow 2 starts at 15s</a:t>
            </a:r>
            <a:br>
              <a:rPr lang="en-US" sz="1800" dirty="0">
                <a:solidFill>
                  <a:schemeClr val="bg1"/>
                </a:solidFill>
              </a:rPr>
            </a:br>
            <a:r>
              <a:rPr lang="en-US" sz="1800" dirty="0">
                <a:solidFill>
                  <a:schemeClr val="bg1"/>
                </a:solidFill>
              </a:rPr>
              <a:t>,</a:t>
            </a:r>
            <a:r>
              <a:rPr lang="en-US" sz="1800" dirty="0" err="1">
                <a:solidFill>
                  <a:schemeClr val="bg1"/>
                </a:solidFill>
              </a:rPr>
              <a:t>bandwith</a:t>
            </a:r>
            <a:r>
              <a:rPr lang="en-US" sz="1800" dirty="0">
                <a:solidFill>
                  <a:schemeClr val="bg1"/>
                </a:solidFill>
              </a:rPr>
              <a:t>= 4ms</a:t>
            </a:r>
            <a:br>
              <a:rPr lang="en-US" sz="1800" dirty="0"/>
            </a:br>
            <a:endParaRPr lang="en-US" sz="17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A2477C8C-08CE-E097-C4BA-8E6F5619CC25}"/>
              </a:ext>
            </a:extLst>
          </p:cNvPr>
          <p:cNvPicPr>
            <a:picLocks noGrp="1" noChangeAspect="1"/>
          </p:cNvPicPr>
          <p:nvPr>
            <p:ph idx="1"/>
          </p:nvPr>
        </p:nvPicPr>
        <p:blipFill>
          <a:blip r:embed="rId2"/>
          <a:stretch>
            <a:fillRect/>
          </a:stretch>
        </p:blipFill>
        <p:spPr>
          <a:xfrm>
            <a:off x="3582987" y="1889464"/>
            <a:ext cx="5085525" cy="3076742"/>
          </a:xfrm>
          <a:prstGeom prst="rect">
            <a:avLst/>
          </a:prstGeom>
        </p:spPr>
      </p:pic>
    </p:spTree>
    <p:extLst>
      <p:ext uri="{BB962C8B-B14F-4D97-AF65-F5344CB8AC3E}">
        <p14:creationId xmlns:p14="http://schemas.microsoft.com/office/powerpoint/2010/main" val="5118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2" y="1914808"/>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39858" y="1683756"/>
            <a:ext cx="2336449" cy="2396359"/>
          </a:xfrm>
        </p:spPr>
        <p:txBody>
          <a:bodyPr anchor="b">
            <a:normAutofit/>
          </a:bodyPr>
          <a:lstStyle/>
          <a:p>
            <a:pPr algn="r"/>
            <a:r>
              <a:rPr lang="en-GB" sz="3500">
                <a:solidFill>
                  <a:srgbClr val="FFFFFF"/>
                </a:solidFill>
              </a:rPr>
              <a:t>Congestion Control Protocols</a:t>
            </a:r>
          </a:p>
        </p:txBody>
      </p:sp>
      <p:graphicFrame>
        <p:nvGraphicFramePr>
          <p:cNvPr id="5" name="Content Placeholder 2">
            <a:extLst>
              <a:ext uri="{FF2B5EF4-FFF2-40B4-BE49-F238E27FC236}">
                <a16:creationId xmlns:a16="http://schemas.microsoft.com/office/drawing/2014/main" id="{C30A71FE-617A-B16E-4405-D2D867B4021E}"/>
              </a:ext>
            </a:extLst>
          </p:cNvPr>
          <p:cNvGraphicFramePr>
            <a:graphicFrameLocks noGrp="1"/>
          </p:cNvGraphicFramePr>
          <p:nvPr>
            <p:ph idx="1"/>
            <p:extLst>
              <p:ext uri="{D42A27DB-BD31-4B8C-83A1-F6EECF244321}">
                <p14:modId xmlns:p14="http://schemas.microsoft.com/office/powerpoint/2010/main" val="3511502820"/>
              </p:ext>
            </p:extLst>
          </p:nvPr>
        </p:nvGraphicFramePr>
        <p:xfrm>
          <a:off x="3678789" y="750440"/>
          <a:ext cx="5000124"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of a graph&#10;&#10;AI-generated content may be incorrect.">
            <a:extLst>
              <a:ext uri="{FF2B5EF4-FFF2-40B4-BE49-F238E27FC236}">
                <a16:creationId xmlns:a16="http://schemas.microsoft.com/office/drawing/2014/main" id="{CE173CE1-89C9-D9A1-38BF-47FCE1F89CA1}"/>
              </a:ext>
            </a:extLst>
          </p:cNvPr>
          <p:cNvPicPr>
            <a:picLocks noChangeAspect="1"/>
          </p:cNvPicPr>
          <p:nvPr/>
        </p:nvPicPr>
        <p:blipFill>
          <a:blip r:embed="rId2"/>
          <a:stretch>
            <a:fillRect/>
          </a:stretch>
        </p:blipFill>
        <p:spPr>
          <a:xfrm>
            <a:off x="846836" y="852047"/>
            <a:ext cx="3543427" cy="2126056"/>
          </a:xfrm>
          <a:prstGeom prst="rect">
            <a:avLst/>
          </a:prstGeom>
        </p:spPr>
      </p:pic>
      <p:cxnSp>
        <p:nvCxnSpPr>
          <p:cNvPr id="16" name="Straight Connector 15">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68410" y="1111170"/>
            <a:ext cx="828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Picture 8" descr="A graph of a graph showing different colored lines&#10;&#10;AI-generated content may be incorrect.">
            <a:extLst>
              <a:ext uri="{FF2B5EF4-FFF2-40B4-BE49-F238E27FC236}">
                <a16:creationId xmlns:a16="http://schemas.microsoft.com/office/drawing/2014/main" id="{47DCE309-A212-5120-F4AB-200E1BAD2B4D}"/>
              </a:ext>
            </a:extLst>
          </p:cNvPr>
          <p:cNvPicPr>
            <a:picLocks noChangeAspect="1"/>
          </p:cNvPicPr>
          <p:nvPr/>
        </p:nvPicPr>
        <p:blipFill>
          <a:blip r:embed="rId3"/>
          <a:stretch>
            <a:fillRect/>
          </a:stretch>
        </p:blipFill>
        <p:spPr>
          <a:xfrm>
            <a:off x="4753737" y="863475"/>
            <a:ext cx="3549705" cy="2103200"/>
          </a:xfrm>
          <a:prstGeom prst="rect">
            <a:avLst/>
          </a:prstGeom>
        </p:spPr>
      </p:pic>
      <p:cxnSp>
        <p:nvCxnSpPr>
          <p:cNvPr id="18" name="Straight Connector 17">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5227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7750" y="3428998"/>
            <a:ext cx="3141678"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blue and orange lines&#10;&#10;AI-generated content may be incorrect.">
            <a:extLst>
              <a:ext uri="{FF2B5EF4-FFF2-40B4-BE49-F238E27FC236}">
                <a16:creationId xmlns:a16="http://schemas.microsoft.com/office/drawing/2014/main" id="{B306A838-0747-C58A-F631-626F72F5801F}"/>
              </a:ext>
            </a:extLst>
          </p:cNvPr>
          <p:cNvPicPr>
            <a:picLocks noGrp="1" noChangeAspect="1"/>
          </p:cNvPicPr>
          <p:nvPr>
            <p:ph idx="1"/>
          </p:nvPr>
        </p:nvPicPr>
        <p:blipFill>
          <a:blip r:embed="rId4"/>
          <a:stretch>
            <a:fillRect/>
          </a:stretch>
        </p:blipFill>
        <p:spPr>
          <a:xfrm>
            <a:off x="846836" y="3872360"/>
            <a:ext cx="3543427" cy="2143773"/>
          </a:xfrm>
          <a:prstGeom prst="rect">
            <a:avLst/>
          </a:prstGeom>
        </p:spPr>
      </p:pic>
      <p:pic>
        <p:nvPicPr>
          <p:cNvPr id="11" name="Picture 10" descr="A graph with blue and orange lines&#10;&#10;AI-generated content may be incorrect.">
            <a:extLst>
              <a:ext uri="{FF2B5EF4-FFF2-40B4-BE49-F238E27FC236}">
                <a16:creationId xmlns:a16="http://schemas.microsoft.com/office/drawing/2014/main" id="{D466BEBB-F902-8FAA-C336-CDC2B4F88613}"/>
              </a:ext>
            </a:extLst>
          </p:cNvPr>
          <p:cNvPicPr>
            <a:picLocks noChangeAspect="1"/>
          </p:cNvPicPr>
          <p:nvPr/>
        </p:nvPicPr>
        <p:blipFill>
          <a:blip r:embed="rId5"/>
          <a:stretch>
            <a:fillRect/>
          </a:stretch>
        </p:blipFill>
        <p:spPr>
          <a:xfrm>
            <a:off x="4753737" y="3874265"/>
            <a:ext cx="3549705" cy="2147571"/>
          </a:xfrm>
          <a:prstGeom prst="rect">
            <a:avLst/>
          </a:prstGeom>
        </p:spPr>
      </p:pic>
    </p:spTree>
    <p:extLst>
      <p:ext uri="{BB962C8B-B14F-4D97-AF65-F5344CB8AC3E}">
        <p14:creationId xmlns:p14="http://schemas.microsoft.com/office/powerpoint/2010/main" val="30264009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AB9558-A8D3-C35D-4C5B-A2B73606D187}"/>
              </a:ext>
            </a:extLst>
          </p:cNvPr>
          <p:cNvSpPr>
            <a:spLocks noGrp="1"/>
          </p:cNvSpPr>
          <p:nvPr>
            <p:ph type="title"/>
          </p:nvPr>
        </p:nvSpPr>
        <p:spPr>
          <a:xfrm>
            <a:off x="538067" y="1967266"/>
            <a:ext cx="2205134" cy="2547257"/>
          </a:xfrm>
          <a:noFill/>
        </p:spPr>
        <p:txBody>
          <a:bodyPr vert="horz" lIns="91440" tIns="45720" rIns="91440" bIns="45720" rtlCol="0" anchor="ctr">
            <a:normAutofit/>
          </a:bodyPr>
          <a:lstStyle/>
          <a:p>
            <a:pPr defTabSz="914400">
              <a:lnSpc>
                <a:spcPct val="90000"/>
              </a:lnSpc>
            </a:pPr>
            <a:r>
              <a:rPr lang="en-US" sz="1700" dirty="0">
                <a:solidFill>
                  <a:srgbClr val="FFFFFF"/>
                </a:solidFill>
              </a:rPr>
              <a:t>Set up : </a:t>
            </a:r>
            <a:br>
              <a:rPr lang="en-US" sz="1700" dirty="0">
                <a:solidFill>
                  <a:srgbClr val="FFFFFF"/>
                </a:solidFill>
              </a:rPr>
            </a:br>
            <a:r>
              <a:rPr lang="en-US" sz="1700" dirty="0">
                <a:solidFill>
                  <a:srgbClr val="FFFFFF"/>
                </a:solidFill>
              </a:rPr>
              <a:t>flow 1=10ms,</a:t>
            </a:r>
            <a:br>
              <a:rPr lang="en-US" sz="1700" dirty="0">
                <a:solidFill>
                  <a:srgbClr val="FFFFFF"/>
                </a:solidFill>
              </a:rPr>
            </a:br>
            <a:r>
              <a:rPr lang="en-US" sz="1700" dirty="0">
                <a:solidFill>
                  <a:srgbClr val="FFFFFF"/>
                </a:solidFill>
              </a:rPr>
              <a:t>flow2=10ms,</a:t>
            </a:r>
            <a:br>
              <a:rPr lang="en-US" sz="1700" dirty="0">
                <a:solidFill>
                  <a:srgbClr val="FFFFFF"/>
                </a:solidFill>
              </a:rPr>
            </a:br>
            <a:r>
              <a:rPr lang="en-US" sz="1700" dirty="0">
                <a:solidFill>
                  <a:schemeClr val="bg1"/>
                </a:solidFill>
              </a:rPr>
              <a:t>Flow 1 starts at 0s,</a:t>
            </a:r>
            <a:br>
              <a:rPr lang="en-US" sz="1700" dirty="0">
                <a:solidFill>
                  <a:schemeClr val="bg1"/>
                </a:solidFill>
              </a:rPr>
            </a:br>
            <a:r>
              <a:rPr lang="en-US" sz="1700" dirty="0">
                <a:solidFill>
                  <a:schemeClr val="bg1"/>
                </a:solidFill>
              </a:rPr>
              <a:t>Flow </a:t>
            </a:r>
            <a:r>
              <a:rPr lang="en-US" sz="1700" dirty="0" err="1">
                <a:solidFill>
                  <a:schemeClr val="bg1"/>
                </a:solidFill>
              </a:rPr>
              <a:t>i</a:t>
            </a:r>
            <a:r>
              <a:rPr lang="en-US" sz="1700" dirty="0">
                <a:solidFill>
                  <a:schemeClr val="bg1"/>
                </a:solidFill>
              </a:rPr>
              <a:t> starts at 5*(i-1)</a:t>
            </a:r>
            <a:br>
              <a:rPr lang="en-US" sz="1700" dirty="0">
                <a:solidFill>
                  <a:schemeClr val="bg1"/>
                </a:solidFill>
              </a:rPr>
            </a:br>
            <a:r>
              <a:rPr lang="en-US" sz="1700" dirty="0">
                <a:solidFill>
                  <a:schemeClr val="bg1"/>
                </a:solidFill>
              </a:rPr>
              <a:t>,</a:t>
            </a:r>
            <a:r>
              <a:rPr lang="en-US" sz="1700" dirty="0" err="1">
                <a:solidFill>
                  <a:schemeClr val="bg1"/>
                </a:solidFill>
              </a:rPr>
              <a:t>bandwith</a:t>
            </a:r>
            <a:r>
              <a:rPr lang="en-US" sz="1700" dirty="0">
                <a:solidFill>
                  <a:schemeClr val="bg1"/>
                </a:solidFill>
              </a:rPr>
              <a:t>= 4ms</a:t>
            </a:r>
            <a:endParaRPr lang="en-US" sz="1700" kern="1200" dirty="0">
              <a:solidFill>
                <a:srgbClr val="FFFFFF"/>
              </a:solidFill>
              <a:latin typeface="+mj-lt"/>
              <a:ea typeface="+mj-ea"/>
              <a:cs typeface="+mj-cs"/>
            </a:endParaRPr>
          </a:p>
        </p:txBody>
      </p:sp>
      <p:pic>
        <p:nvPicPr>
          <p:cNvPr id="5" name="Content Placeholder 4">
            <a:extLst>
              <a:ext uri="{FF2B5EF4-FFF2-40B4-BE49-F238E27FC236}">
                <a16:creationId xmlns:a16="http://schemas.microsoft.com/office/drawing/2014/main" id="{0AB40F8C-037E-E2C6-A1E2-160760F61FEC}"/>
              </a:ext>
            </a:extLst>
          </p:cNvPr>
          <p:cNvPicPr>
            <a:picLocks noGrp="1" noChangeAspect="1"/>
          </p:cNvPicPr>
          <p:nvPr>
            <p:ph idx="1"/>
          </p:nvPr>
        </p:nvPicPr>
        <p:blipFill>
          <a:blip r:embed="rId2"/>
          <a:stretch>
            <a:fillRect/>
          </a:stretch>
        </p:blipFill>
        <p:spPr>
          <a:xfrm>
            <a:off x="3582987" y="1876751"/>
            <a:ext cx="5085525" cy="3102169"/>
          </a:xfrm>
          <a:prstGeom prst="rect">
            <a:avLst/>
          </a:prstGeom>
        </p:spPr>
      </p:pic>
    </p:spTree>
    <p:extLst>
      <p:ext uri="{BB962C8B-B14F-4D97-AF65-F5344CB8AC3E}">
        <p14:creationId xmlns:p14="http://schemas.microsoft.com/office/powerpoint/2010/main" val="25167994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2D394C5B-8595-451B-802F-FD1AB4B726FF}"/>
              </a:ext>
            </a:extLst>
          </p:cNvPr>
          <p:cNvPicPr>
            <a:picLocks noChangeAspect="1"/>
          </p:cNvPicPr>
          <p:nvPr/>
        </p:nvPicPr>
        <p:blipFill>
          <a:blip r:embed="rId2"/>
          <a:srcRect l="17197" r="1" b="1"/>
          <a:stretch>
            <a:fillRect/>
          </a:stretch>
        </p:blipFill>
        <p:spPr>
          <a:xfrm>
            <a:off x="149054" y="171717"/>
            <a:ext cx="4353079" cy="3167426"/>
          </a:xfrm>
          <a:prstGeom prst="rect">
            <a:avLst/>
          </a:prstGeom>
        </p:spPr>
      </p:pic>
      <p:pic>
        <p:nvPicPr>
          <p:cNvPr id="9" name="Picture 8">
            <a:extLst>
              <a:ext uri="{FF2B5EF4-FFF2-40B4-BE49-F238E27FC236}">
                <a16:creationId xmlns:a16="http://schemas.microsoft.com/office/drawing/2014/main" id="{4E609F3B-81EC-CC7E-9A66-F3240E05FCAB}"/>
              </a:ext>
            </a:extLst>
          </p:cNvPr>
          <p:cNvPicPr>
            <a:picLocks noChangeAspect="1"/>
          </p:cNvPicPr>
          <p:nvPr/>
        </p:nvPicPr>
        <p:blipFill>
          <a:blip r:embed="rId3"/>
          <a:srcRect l="15082" r="2550" b="3"/>
          <a:stretch>
            <a:fillRect/>
          </a:stretch>
        </p:blipFill>
        <p:spPr>
          <a:xfrm>
            <a:off x="4646529" y="171717"/>
            <a:ext cx="4348413" cy="3167426"/>
          </a:xfrm>
          <a:prstGeom prst="rect">
            <a:avLst/>
          </a:prstGeom>
        </p:spPr>
      </p:pic>
      <p:pic>
        <p:nvPicPr>
          <p:cNvPr id="5" name="Content Placeholder 4">
            <a:extLst>
              <a:ext uri="{FF2B5EF4-FFF2-40B4-BE49-F238E27FC236}">
                <a16:creationId xmlns:a16="http://schemas.microsoft.com/office/drawing/2014/main" id="{139B1534-D032-2D26-7D95-B14EBDF8DA4E}"/>
              </a:ext>
            </a:extLst>
          </p:cNvPr>
          <p:cNvPicPr>
            <a:picLocks noGrp="1" noChangeAspect="1"/>
          </p:cNvPicPr>
          <p:nvPr>
            <p:ph idx="1"/>
          </p:nvPr>
        </p:nvPicPr>
        <p:blipFill>
          <a:blip r:embed="rId4"/>
          <a:srcRect l="6384" r="2" b="2"/>
          <a:stretch>
            <a:fillRect/>
          </a:stretch>
        </p:blipFill>
        <p:spPr>
          <a:xfrm>
            <a:off x="149054" y="3510858"/>
            <a:ext cx="4353079" cy="2789948"/>
          </a:xfrm>
          <a:prstGeom prst="rect">
            <a:avLst/>
          </a:prstGeom>
        </p:spPr>
      </p:pic>
      <p:pic>
        <p:nvPicPr>
          <p:cNvPr id="11" name="Picture 10">
            <a:extLst>
              <a:ext uri="{FF2B5EF4-FFF2-40B4-BE49-F238E27FC236}">
                <a16:creationId xmlns:a16="http://schemas.microsoft.com/office/drawing/2014/main" id="{D3144EA0-F770-E365-DFA8-D9AA52FB1E87}"/>
              </a:ext>
            </a:extLst>
          </p:cNvPr>
          <p:cNvPicPr>
            <a:picLocks noChangeAspect="1"/>
          </p:cNvPicPr>
          <p:nvPr/>
        </p:nvPicPr>
        <p:blipFill>
          <a:blip r:embed="rId5"/>
          <a:srcRect r="6098" b="4"/>
          <a:stretch>
            <a:fillRect/>
          </a:stretch>
        </p:blipFill>
        <p:spPr>
          <a:xfrm>
            <a:off x="4646529" y="3510858"/>
            <a:ext cx="4348412" cy="2789948"/>
          </a:xfrm>
          <a:prstGeom prst="rect">
            <a:avLst/>
          </a:prstGeom>
        </p:spPr>
      </p:pic>
    </p:spTree>
    <p:extLst>
      <p:ext uri="{BB962C8B-B14F-4D97-AF65-F5344CB8AC3E}">
        <p14:creationId xmlns:p14="http://schemas.microsoft.com/office/powerpoint/2010/main" val="30970898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68953-9EAC-CE19-2359-9005C6C1EADA}"/>
              </a:ext>
            </a:extLst>
          </p:cNvPr>
          <p:cNvSpPr>
            <a:spLocks noGrp="1"/>
          </p:cNvSpPr>
          <p:nvPr>
            <p:ph type="title"/>
          </p:nvPr>
        </p:nvSpPr>
        <p:spPr/>
        <p:txBody>
          <a:bodyPr/>
          <a:lstStyle/>
          <a:p>
            <a:r>
              <a:rPr lang="en-US" dirty="0"/>
              <a:t>Test 4  - different Protocols</a:t>
            </a:r>
            <a:endParaRPr lang="en-IL" dirty="0"/>
          </a:p>
        </p:txBody>
      </p:sp>
      <p:graphicFrame>
        <p:nvGraphicFramePr>
          <p:cNvPr id="4" name="Content Placeholder 2">
            <a:extLst>
              <a:ext uri="{FF2B5EF4-FFF2-40B4-BE49-F238E27FC236}">
                <a16:creationId xmlns:a16="http://schemas.microsoft.com/office/drawing/2014/main" id="{5463D843-41C8-CC19-70E6-63A5D887A382}"/>
              </a:ext>
            </a:extLst>
          </p:cNvPr>
          <p:cNvGraphicFramePr>
            <a:graphicFrameLocks noGrp="1"/>
          </p:cNvGraphicFramePr>
          <p:nvPr>
            <p:ph idx="1"/>
            <p:extLst>
              <p:ext uri="{D42A27DB-BD31-4B8C-83A1-F6EECF244321}">
                <p14:modId xmlns:p14="http://schemas.microsoft.com/office/powerpoint/2010/main" val="427143960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25529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E3806F6-66AA-2ED8-58B3-C8B3748D8335}"/>
              </a:ext>
            </a:extLst>
          </p:cNvPr>
          <p:cNvPicPr>
            <a:picLocks noGrp="1" noChangeAspect="1"/>
          </p:cNvPicPr>
          <p:nvPr>
            <p:ph idx="1"/>
          </p:nvPr>
        </p:nvPicPr>
        <p:blipFill>
          <a:blip r:embed="rId2"/>
          <a:stretch>
            <a:fillRect/>
          </a:stretch>
        </p:blipFill>
        <p:spPr>
          <a:xfrm>
            <a:off x="796574" y="1600200"/>
            <a:ext cx="7550852" cy="4525963"/>
          </a:xfrm>
          <a:prstGeom prst="rect">
            <a:avLst/>
          </a:prstGeom>
        </p:spPr>
      </p:pic>
    </p:spTree>
    <p:extLst>
      <p:ext uri="{BB962C8B-B14F-4D97-AF65-F5344CB8AC3E}">
        <p14:creationId xmlns:p14="http://schemas.microsoft.com/office/powerpoint/2010/main" val="27710364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5838E65-4BAF-5740-5A72-710F32833196}"/>
              </a:ext>
            </a:extLst>
          </p:cNvPr>
          <p:cNvPicPr>
            <a:picLocks noGrp="1" noChangeAspect="1"/>
          </p:cNvPicPr>
          <p:nvPr>
            <p:ph idx="1"/>
          </p:nvPr>
        </p:nvPicPr>
        <p:blipFill>
          <a:blip r:embed="rId2"/>
          <a:stretch>
            <a:fillRect/>
          </a:stretch>
        </p:blipFill>
        <p:spPr>
          <a:xfrm>
            <a:off x="598714" y="1208314"/>
            <a:ext cx="7620000" cy="4541080"/>
          </a:xfrm>
          <a:prstGeom prst="rect">
            <a:avLst/>
          </a:prstGeom>
        </p:spPr>
      </p:pic>
    </p:spTree>
    <p:extLst>
      <p:ext uri="{BB962C8B-B14F-4D97-AF65-F5344CB8AC3E}">
        <p14:creationId xmlns:p14="http://schemas.microsoft.com/office/powerpoint/2010/main" val="3466533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9E7A2-5E92-FA82-0CA5-2256E366A290}"/>
              </a:ext>
            </a:extLst>
          </p:cNvPr>
          <p:cNvSpPr>
            <a:spLocks noGrp="1"/>
          </p:cNvSpPr>
          <p:nvPr>
            <p:ph type="title"/>
          </p:nvPr>
        </p:nvSpPr>
        <p:spPr>
          <a:xfrm>
            <a:off x="457200" y="492352"/>
            <a:ext cx="8229600" cy="1143000"/>
          </a:xfrm>
        </p:spPr>
        <p:txBody>
          <a:bodyPr>
            <a:normAutofit fontScale="90000"/>
          </a:bodyPr>
          <a:lstStyle/>
          <a:p>
            <a:r>
              <a:rPr lang="en-GB" b="1" dirty="0"/>
              <a:t>Conclusion</a:t>
            </a:r>
            <a:br>
              <a:rPr lang="en-GB" b="1" dirty="0"/>
            </a:br>
            <a:endParaRPr lang="en-IL" dirty="0"/>
          </a:p>
        </p:txBody>
      </p:sp>
      <p:sp>
        <p:nvSpPr>
          <p:cNvPr id="3" name="Content Placeholder 2">
            <a:extLst>
              <a:ext uri="{FF2B5EF4-FFF2-40B4-BE49-F238E27FC236}">
                <a16:creationId xmlns:a16="http://schemas.microsoft.com/office/drawing/2014/main" id="{478A7E0A-5F4D-35BC-2FDB-86106D0B819C}"/>
              </a:ext>
            </a:extLst>
          </p:cNvPr>
          <p:cNvSpPr>
            <a:spLocks noGrp="1"/>
          </p:cNvSpPr>
          <p:nvPr>
            <p:ph idx="1"/>
          </p:nvPr>
        </p:nvSpPr>
        <p:spPr/>
        <p:txBody>
          <a:bodyPr>
            <a:normAutofit fontScale="55000" lnSpcReduction="20000"/>
          </a:bodyPr>
          <a:lstStyle/>
          <a:p>
            <a:r>
              <a:rPr lang="en-GB" b="1" dirty="0" err="1"/>
              <a:t>NewReno</a:t>
            </a:r>
            <a:br>
              <a:rPr lang="en-GB" dirty="0"/>
            </a:br>
            <a:r>
              <a:rPr lang="en-GB" dirty="0"/>
              <a:t>– Fair under symmetric RTT conditions.</a:t>
            </a:r>
            <a:br>
              <a:rPr lang="en-GB" dirty="0"/>
            </a:br>
            <a:r>
              <a:rPr lang="en-GB" dirty="0"/>
              <a:t>– Shows RTT and start-time bias; fairness recovery is conservative and slow.</a:t>
            </a:r>
            <a:br>
              <a:rPr lang="en-GB" dirty="0"/>
            </a:br>
            <a:r>
              <a:rPr lang="en-GB" dirty="0"/>
              <a:t>– </a:t>
            </a:r>
            <a:r>
              <a:rPr lang="en-GB" dirty="0" err="1"/>
              <a:t>Behavior</a:t>
            </a:r>
            <a:r>
              <a:rPr lang="en-GB" dirty="0"/>
              <a:t> consistent in mixed-protocol scenarios, but not the strongest performer.</a:t>
            </a:r>
          </a:p>
          <a:p>
            <a:r>
              <a:rPr lang="en-GB" b="1" dirty="0"/>
              <a:t>CUBIC</a:t>
            </a:r>
            <a:br>
              <a:rPr lang="en-GB" dirty="0"/>
            </a:br>
            <a:r>
              <a:rPr lang="en-GB" dirty="0"/>
              <a:t>– Performs well in both equal and unequal RTT tests.</a:t>
            </a:r>
            <a:br>
              <a:rPr lang="en-GB" dirty="0"/>
            </a:br>
            <a:r>
              <a:rPr lang="en-GB" dirty="0"/>
              <a:t>– Balanced convergence when flows start at different times.</a:t>
            </a:r>
            <a:br>
              <a:rPr lang="en-GB" dirty="0"/>
            </a:br>
            <a:r>
              <a:rPr lang="en-GB" dirty="0"/>
              <a:t>– Provides stable throughput but still shows some RTT bias.</a:t>
            </a:r>
          </a:p>
          <a:p>
            <a:r>
              <a:rPr lang="en-GB" b="1" dirty="0"/>
              <a:t>BBR</a:t>
            </a:r>
            <a:br>
              <a:rPr lang="en-GB" dirty="0"/>
            </a:br>
            <a:r>
              <a:rPr lang="en-GB" dirty="0"/>
              <a:t>– Strong throughput in most scenarios, but </a:t>
            </a:r>
            <a:r>
              <a:rPr lang="en-GB" dirty="0" err="1"/>
              <a:t>favors</a:t>
            </a:r>
            <a:r>
              <a:rPr lang="en-GB" dirty="0"/>
              <a:t> long RTT flows in unequal RTT setups.</a:t>
            </a:r>
            <a:br>
              <a:rPr lang="en-GB" dirty="0"/>
            </a:br>
            <a:r>
              <a:rPr lang="en-GB" dirty="0"/>
              <a:t>– Converges quickly when flows have different start times.</a:t>
            </a:r>
            <a:br>
              <a:rPr lang="en-GB" dirty="0"/>
            </a:br>
            <a:r>
              <a:rPr lang="en-GB" dirty="0"/>
              <a:t>– Can cause unfairness compared to other protocols.</a:t>
            </a:r>
          </a:p>
          <a:p>
            <a:r>
              <a:rPr lang="en-GB" b="1" dirty="0"/>
              <a:t>DCTCP</a:t>
            </a:r>
            <a:br>
              <a:rPr lang="en-GB" dirty="0"/>
            </a:br>
            <a:r>
              <a:rPr lang="en-GB" dirty="0"/>
              <a:t>– Did not function properly in our tests; </a:t>
            </a:r>
            <a:r>
              <a:rPr lang="en-GB" dirty="0" err="1"/>
              <a:t>cwnd</a:t>
            </a:r>
            <a:r>
              <a:rPr lang="en-GB" dirty="0"/>
              <a:t> </a:t>
            </a:r>
            <a:r>
              <a:rPr lang="en-GB" dirty="0" err="1"/>
              <a:t>behavior</a:t>
            </a:r>
            <a:r>
              <a:rPr lang="en-GB" dirty="0"/>
              <a:t> was inconsistent.</a:t>
            </a:r>
            <a:br>
              <a:rPr lang="en-GB" dirty="0"/>
            </a:br>
            <a:r>
              <a:rPr lang="en-GB" dirty="0"/>
              <a:t>– Results indicate a configuration or implementation issue.</a:t>
            </a:r>
            <a:br>
              <a:rPr lang="en-GB" dirty="0"/>
            </a:br>
            <a:r>
              <a:rPr lang="en-GB" dirty="0"/>
              <a:t>– Requires further debugging to assess fairness correctly.</a:t>
            </a:r>
          </a:p>
          <a:p>
            <a:endParaRPr lang="en-IL" dirty="0"/>
          </a:p>
        </p:txBody>
      </p:sp>
    </p:spTree>
    <p:extLst>
      <p:ext uri="{BB962C8B-B14F-4D97-AF65-F5344CB8AC3E}">
        <p14:creationId xmlns:p14="http://schemas.microsoft.com/office/powerpoint/2010/main" val="600653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86333-B58E-C85D-78C7-A1C70A30D695}"/>
              </a:ext>
            </a:extLst>
          </p:cNvPr>
          <p:cNvSpPr>
            <a:spLocks noGrp="1"/>
          </p:cNvSpPr>
          <p:nvPr>
            <p:ph type="title"/>
          </p:nvPr>
        </p:nvSpPr>
        <p:spPr/>
        <p:txBody>
          <a:bodyPr/>
          <a:lstStyle/>
          <a:p>
            <a:r>
              <a:rPr lang="en-US" dirty="0"/>
              <a:t>What we learned?</a:t>
            </a:r>
            <a:endParaRPr lang="he-IL" dirty="0"/>
          </a:p>
        </p:txBody>
      </p:sp>
      <p:sp>
        <p:nvSpPr>
          <p:cNvPr id="3" name="Content Placeholder 2">
            <a:extLst>
              <a:ext uri="{FF2B5EF4-FFF2-40B4-BE49-F238E27FC236}">
                <a16:creationId xmlns:a16="http://schemas.microsoft.com/office/drawing/2014/main" id="{65B06E78-129E-68E1-65BF-820A1958EB5D}"/>
              </a:ext>
            </a:extLst>
          </p:cNvPr>
          <p:cNvSpPr>
            <a:spLocks noGrp="1"/>
          </p:cNvSpPr>
          <p:nvPr>
            <p:ph idx="1"/>
          </p:nvPr>
        </p:nvSpPr>
        <p:spPr/>
        <p:txBody>
          <a:bodyPr/>
          <a:lstStyle/>
          <a:p>
            <a:r>
              <a:rPr lang="en-US" dirty="0"/>
              <a:t>We learned in this project how to use the ns 3.43 environment to run multiple simulations using different variables, and we learned how each protocol behaves and react to different changes in these variables, in addition to that we learned how to build graphs and analyze results we received from the simulations</a:t>
            </a:r>
            <a:endParaRPr lang="he-IL" dirty="0"/>
          </a:p>
        </p:txBody>
      </p:sp>
    </p:spTree>
    <p:extLst>
      <p:ext uri="{BB962C8B-B14F-4D97-AF65-F5344CB8AC3E}">
        <p14:creationId xmlns:p14="http://schemas.microsoft.com/office/powerpoint/2010/main" val="197144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365125"/>
            <a:ext cx="7886700" cy="1325563"/>
          </a:xfrm>
        </p:spPr>
        <p:txBody>
          <a:bodyPr>
            <a:normAutofit/>
          </a:bodyPr>
          <a:lstStyle/>
          <a:p>
            <a:r>
              <a:rPr lang="en-GB" sz="4700" dirty="0"/>
              <a:t>TCP New Reno</a:t>
            </a:r>
          </a:p>
        </p:txBody>
      </p:sp>
      <p:sp>
        <p:nvSpPr>
          <p:cNvPr id="16"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1777" y="1677373"/>
            <a:ext cx="8140446" cy="18288"/>
          </a:xfrm>
          <a:custGeom>
            <a:avLst/>
            <a:gdLst>
              <a:gd name="connsiteX0" fmla="*/ 0 w 8140446"/>
              <a:gd name="connsiteY0" fmla="*/ 0 h 18288"/>
              <a:gd name="connsiteX1" fmla="*/ 434157 w 8140446"/>
              <a:gd name="connsiteY1" fmla="*/ 0 h 18288"/>
              <a:gd name="connsiteX2" fmla="*/ 1193932 w 8140446"/>
              <a:gd name="connsiteY2" fmla="*/ 0 h 18288"/>
              <a:gd name="connsiteX3" fmla="*/ 1628089 w 8140446"/>
              <a:gd name="connsiteY3" fmla="*/ 0 h 18288"/>
              <a:gd name="connsiteX4" fmla="*/ 2225055 w 8140446"/>
              <a:gd name="connsiteY4" fmla="*/ 0 h 18288"/>
              <a:gd name="connsiteX5" fmla="*/ 3066235 w 8140446"/>
              <a:gd name="connsiteY5" fmla="*/ 0 h 18288"/>
              <a:gd name="connsiteX6" fmla="*/ 3744605 w 8140446"/>
              <a:gd name="connsiteY6" fmla="*/ 0 h 18288"/>
              <a:gd name="connsiteX7" fmla="*/ 4504380 w 8140446"/>
              <a:gd name="connsiteY7" fmla="*/ 0 h 18288"/>
              <a:gd name="connsiteX8" fmla="*/ 5101346 w 8140446"/>
              <a:gd name="connsiteY8" fmla="*/ 0 h 18288"/>
              <a:gd name="connsiteX9" fmla="*/ 5779717 w 8140446"/>
              <a:gd name="connsiteY9" fmla="*/ 0 h 18288"/>
              <a:gd name="connsiteX10" fmla="*/ 6620896 w 8140446"/>
              <a:gd name="connsiteY10" fmla="*/ 0 h 18288"/>
              <a:gd name="connsiteX11" fmla="*/ 7136458 w 8140446"/>
              <a:gd name="connsiteY11" fmla="*/ 0 h 18288"/>
              <a:gd name="connsiteX12" fmla="*/ 8140446 w 8140446"/>
              <a:gd name="connsiteY12" fmla="*/ 0 h 18288"/>
              <a:gd name="connsiteX13" fmla="*/ 8140446 w 8140446"/>
              <a:gd name="connsiteY13" fmla="*/ 18288 h 18288"/>
              <a:gd name="connsiteX14" fmla="*/ 7543480 w 8140446"/>
              <a:gd name="connsiteY14" fmla="*/ 18288 h 18288"/>
              <a:gd name="connsiteX15" fmla="*/ 7109323 w 8140446"/>
              <a:gd name="connsiteY15" fmla="*/ 18288 h 18288"/>
              <a:gd name="connsiteX16" fmla="*/ 6430952 w 8140446"/>
              <a:gd name="connsiteY16" fmla="*/ 18288 h 18288"/>
              <a:gd name="connsiteX17" fmla="*/ 5915391 w 8140446"/>
              <a:gd name="connsiteY17" fmla="*/ 18288 h 18288"/>
              <a:gd name="connsiteX18" fmla="*/ 5237020 w 8140446"/>
              <a:gd name="connsiteY18" fmla="*/ 18288 h 18288"/>
              <a:gd name="connsiteX19" fmla="*/ 4558650 w 8140446"/>
              <a:gd name="connsiteY19" fmla="*/ 18288 h 18288"/>
              <a:gd name="connsiteX20" fmla="*/ 3880279 w 8140446"/>
              <a:gd name="connsiteY20" fmla="*/ 18288 h 18288"/>
              <a:gd name="connsiteX21" fmla="*/ 3201909 w 8140446"/>
              <a:gd name="connsiteY21" fmla="*/ 18288 h 18288"/>
              <a:gd name="connsiteX22" fmla="*/ 2604943 w 8140446"/>
              <a:gd name="connsiteY22" fmla="*/ 18288 h 18288"/>
              <a:gd name="connsiteX23" fmla="*/ 1845168 w 8140446"/>
              <a:gd name="connsiteY23" fmla="*/ 18288 h 18288"/>
              <a:gd name="connsiteX24" fmla="*/ 1166797 w 8140446"/>
              <a:gd name="connsiteY24" fmla="*/ 18288 h 18288"/>
              <a:gd name="connsiteX25" fmla="*/ 0 w 8140446"/>
              <a:gd name="connsiteY25" fmla="*/ 18288 h 18288"/>
              <a:gd name="connsiteX26" fmla="*/ 0 w 8140446"/>
              <a:gd name="connsiteY2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140446" h="18288" fill="none" extrusionOk="0">
                <a:moveTo>
                  <a:pt x="0" y="0"/>
                </a:moveTo>
                <a:cubicBezTo>
                  <a:pt x="94920" y="9103"/>
                  <a:pt x="287892" y="-4966"/>
                  <a:pt x="434157" y="0"/>
                </a:cubicBezTo>
                <a:cubicBezTo>
                  <a:pt x="580422" y="4966"/>
                  <a:pt x="943595" y="-14182"/>
                  <a:pt x="1193932" y="0"/>
                </a:cubicBezTo>
                <a:cubicBezTo>
                  <a:pt x="1444270" y="14182"/>
                  <a:pt x="1472129" y="5523"/>
                  <a:pt x="1628089" y="0"/>
                </a:cubicBezTo>
                <a:cubicBezTo>
                  <a:pt x="1784049" y="-5523"/>
                  <a:pt x="1962419" y="-17322"/>
                  <a:pt x="2225055" y="0"/>
                </a:cubicBezTo>
                <a:cubicBezTo>
                  <a:pt x="2487691" y="17322"/>
                  <a:pt x="2700681" y="1311"/>
                  <a:pt x="3066235" y="0"/>
                </a:cubicBezTo>
                <a:cubicBezTo>
                  <a:pt x="3431789" y="-1311"/>
                  <a:pt x="3405662" y="25081"/>
                  <a:pt x="3744605" y="0"/>
                </a:cubicBezTo>
                <a:cubicBezTo>
                  <a:pt x="4083548" y="-25081"/>
                  <a:pt x="4265111" y="-11945"/>
                  <a:pt x="4504380" y="0"/>
                </a:cubicBezTo>
                <a:cubicBezTo>
                  <a:pt x="4743649" y="11945"/>
                  <a:pt x="4860394" y="-2832"/>
                  <a:pt x="5101346" y="0"/>
                </a:cubicBezTo>
                <a:cubicBezTo>
                  <a:pt x="5342298" y="2832"/>
                  <a:pt x="5456387" y="23676"/>
                  <a:pt x="5779717" y="0"/>
                </a:cubicBezTo>
                <a:cubicBezTo>
                  <a:pt x="6103047" y="-23676"/>
                  <a:pt x="6270379" y="-37291"/>
                  <a:pt x="6620896" y="0"/>
                </a:cubicBezTo>
                <a:cubicBezTo>
                  <a:pt x="6971413" y="37291"/>
                  <a:pt x="6989068" y="24674"/>
                  <a:pt x="7136458" y="0"/>
                </a:cubicBezTo>
                <a:cubicBezTo>
                  <a:pt x="7283848" y="-24674"/>
                  <a:pt x="7752532" y="-22436"/>
                  <a:pt x="8140446" y="0"/>
                </a:cubicBezTo>
                <a:cubicBezTo>
                  <a:pt x="8140314" y="7702"/>
                  <a:pt x="8140234" y="13511"/>
                  <a:pt x="8140446" y="18288"/>
                </a:cubicBezTo>
                <a:cubicBezTo>
                  <a:pt x="7906329" y="-3043"/>
                  <a:pt x="7681180" y="27465"/>
                  <a:pt x="7543480" y="18288"/>
                </a:cubicBezTo>
                <a:cubicBezTo>
                  <a:pt x="7405780" y="9111"/>
                  <a:pt x="7216607" y="3660"/>
                  <a:pt x="7109323" y="18288"/>
                </a:cubicBezTo>
                <a:cubicBezTo>
                  <a:pt x="7002039" y="32916"/>
                  <a:pt x="6576231" y="42692"/>
                  <a:pt x="6430952" y="18288"/>
                </a:cubicBezTo>
                <a:cubicBezTo>
                  <a:pt x="6285673" y="-6116"/>
                  <a:pt x="6138840" y="34521"/>
                  <a:pt x="5915391" y="18288"/>
                </a:cubicBezTo>
                <a:cubicBezTo>
                  <a:pt x="5691942" y="2055"/>
                  <a:pt x="5459460" y="51666"/>
                  <a:pt x="5237020" y="18288"/>
                </a:cubicBezTo>
                <a:cubicBezTo>
                  <a:pt x="5014580" y="-15090"/>
                  <a:pt x="4747677" y="40449"/>
                  <a:pt x="4558650" y="18288"/>
                </a:cubicBezTo>
                <a:cubicBezTo>
                  <a:pt x="4369623" y="-3873"/>
                  <a:pt x="4146061" y="12568"/>
                  <a:pt x="3880279" y="18288"/>
                </a:cubicBezTo>
                <a:cubicBezTo>
                  <a:pt x="3614497" y="24008"/>
                  <a:pt x="3473808" y="-12908"/>
                  <a:pt x="3201909" y="18288"/>
                </a:cubicBezTo>
                <a:cubicBezTo>
                  <a:pt x="2930010" y="49484"/>
                  <a:pt x="2728175" y="-3430"/>
                  <a:pt x="2604943" y="18288"/>
                </a:cubicBezTo>
                <a:cubicBezTo>
                  <a:pt x="2481711" y="40006"/>
                  <a:pt x="2004334" y="26952"/>
                  <a:pt x="1845168" y="18288"/>
                </a:cubicBezTo>
                <a:cubicBezTo>
                  <a:pt x="1686003" y="9624"/>
                  <a:pt x="1375070" y="37580"/>
                  <a:pt x="1166797" y="18288"/>
                </a:cubicBezTo>
                <a:cubicBezTo>
                  <a:pt x="958524" y="-1004"/>
                  <a:pt x="342846" y="8880"/>
                  <a:pt x="0" y="18288"/>
                </a:cubicBezTo>
                <a:cubicBezTo>
                  <a:pt x="129" y="13298"/>
                  <a:pt x="-675" y="6857"/>
                  <a:pt x="0" y="0"/>
                </a:cubicBezTo>
                <a:close/>
              </a:path>
              <a:path w="8140446" h="18288" stroke="0" extrusionOk="0">
                <a:moveTo>
                  <a:pt x="0" y="0"/>
                </a:moveTo>
                <a:cubicBezTo>
                  <a:pt x="142435" y="-24533"/>
                  <a:pt x="380026" y="17447"/>
                  <a:pt x="596966" y="0"/>
                </a:cubicBezTo>
                <a:cubicBezTo>
                  <a:pt x="813906" y="-17447"/>
                  <a:pt x="830530" y="13462"/>
                  <a:pt x="1031123" y="0"/>
                </a:cubicBezTo>
                <a:cubicBezTo>
                  <a:pt x="1231716" y="-13462"/>
                  <a:pt x="1634038" y="0"/>
                  <a:pt x="1872303" y="0"/>
                </a:cubicBezTo>
                <a:cubicBezTo>
                  <a:pt x="2110568" y="0"/>
                  <a:pt x="2261934" y="-25727"/>
                  <a:pt x="2469269" y="0"/>
                </a:cubicBezTo>
                <a:cubicBezTo>
                  <a:pt x="2676604" y="25727"/>
                  <a:pt x="2790440" y="16284"/>
                  <a:pt x="3066235" y="0"/>
                </a:cubicBezTo>
                <a:cubicBezTo>
                  <a:pt x="3342030" y="-16284"/>
                  <a:pt x="3685603" y="41976"/>
                  <a:pt x="3907414" y="0"/>
                </a:cubicBezTo>
                <a:cubicBezTo>
                  <a:pt x="4129225" y="-41976"/>
                  <a:pt x="4177416" y="-7598"/>
                  <a:pt x="4422976" y="0"/>
                </a:cubicBezTo>
                <a:cubicBezTo>
                  <a:pt x="4668536" y="7598"/>
                  <a:pt x="5023499" y="-28058"/>
                  <a:pt x="5264155" y="0"/>
                </a:cubicBezTo>
                <a:cubicBezTo>
                  <a:pt x="5504811" y="28058"/>
                  <a:pt x="5703675" y="13288"/>
                  <a:pt x="6105335" y="0"/>
                </a:cubicBezTo>
                <a:cubicBezTo>
                  <a:pt x="6506995" y="-13288"/>
                  <a:pt x="6455516" y="-5124"/>
                  <a:pt x="6783705" y="0"/>
                </a:cubicBezTo>
                <a:cubicBezTo>
                  <a:pt x="7111894" y="5124"/>
                  <a:pt x="7512856" y="10604"/>
                  <a:pt x="8140446" y="0"/>
                </a:cubicBezTo>
                <a:cubicBezTo>
                  <a:pt x="8140458" y="8833"/>
                  <a:pt x="8140986" y="9830"/>
                  <a:pt x="8140446" y="18288"/>
                </a:cubicBezTo>
                <a:cubicBezTo>
                  <a:pt x="7959314" y="3345"/>
                  <a:pt x="7870113" y="10437"/>
                  <a:pt x="7706289" y="18288"/>
                </a:cubicBezTo>
                <a:cubicBezTo>
                  <a:pt x="7542465" y="26139"/>
                  <a:pt x="7157940" y="17482"/>
                  <a:pt x="6865109" y="18288"/>
                </a:cubicBezTo>
                <a:cubicBezTo>
                  <a:pt x="6572278" y="19094"/>
                  <a:pt x="6524256" y="38051"/>
                  <a:pt x="6349548" y="18288"/>
                </a:cubicBezTo>
                <a:cubicBezTo>
                  <a:pt x="6174840" y="-1475"/>
                  <a:pt x="5951624" y="174"/>
                  <a:pt x="5671177" y="18288"/>
                </a:cubicBezTo>
                <a:cubicBezTo>
                  <a:pt x="5390730" y="36402"/>
                  <a:pt x="5222992" y="60058"/>
                  <a:pt x="4829998" y="18288"/>
                </a:cubicBezTo>
                <a:cubicBezTo>
                  <a:pt x="4437004" y="-23482"/>
                  <a:pt x="4344181" y="39087"/>
                  <a:pt x="4151627" y="18288"/>
                </a:cubicBezTo>
                <a:cubicBezTo>
                  <a:pt x="3959073" y="-2511"/>
                  <a:pt x="3886970" y="32875"/>
                  <a:pt x="3717470" y="18288"/>
                </a:cubicBezTo>
                <a:cubicBezTo>
                  <a:pt x="3547970" y="3701"/>
                  <a:pt x="3451521" y="31872"/>
                  <a:pt x="3201909" y="18288"/>
                </a:cubicBezTo>
                <a:cubicBezTo>
                  <a:pt x="2952297" y="4704"/>
                  <a:pt x="2543413" y="6029"/>
                  <a:pt x="2360729" y="18288"/>
                </a:cubicBezTo>
                <a:cubicBezTo>
                  <a:pt x="2178045" y="30547"/>
                  <a:pt x="1906056" y="25847"/>
                  <a:pt x="1682359" y="18288"/>
                </a:cubicBezTo>
                <a:cubicBezTo>
                  <a:pt x="1458662" y="10730"/>
                  <a:pt x="1330405" y="8046"/>
                  <a:pt x="1166797" y="18288"/>
                </a:cubicBezTo>
                <a:cubicBezTo>
                  <a:pt x="1003189" y="28530"/>
                  <a:pt x="278098" y="19533"/>
                  <a:pt x="0" y="18288"/>
                </a:cubicBezTo>
                <a:cubicBezTo>
                  <a:pt x="74" y="14054"/>
                  <a:pt x="-46" y="699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1">
            <a:extLst>
              <a:ext uri="{FF2B5EF4-FFF2-40B4-BE49-F238E27FC236}">
                <a16:creationId xmlns:a16="http://schemas.microsoft.com/office/drawing/2014/main" id="{0240FF81-F7BF-87A5-3F10-C745DCCC09CF}"/>
              </a:ext>
            </a:extLst>
          </p:cNvPr>
          <p:cNvSpPr>
            <a:spLocks noGrp="1" noChangeArrowheads="1"/>
          </p:cNvSpPr>
          <p:nvPr>
            <p:ph idx="1"/>
          </p:nvPr>
        </p:nvSpPr>
        <p:spPr bwMode="auto">
          <a:xfrm>
            <a:off x="628650" y="1929384"/>
            <a:ext cx="7886700" cy="425196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IL" altLang="en-IL" sz="2400" i="0" u="none" strike="noStrike" cap="none" normalizeH="0" baseline="0" dirty="0">
                <a:ln>
                  <a:noFill/>
                </a:ln>
                <a:effectLst/>
                <a:latin typeface="Arial" panose="020B0604020202020204" pitchFamily="34" charset="0"/>
              </a:rPr>
              <a:t>TCP New Reno improves TCP Reno by handling multiple packet losses more efficiently. Instead of reducing the congestion window (</a:t>
            </a:r>
            <a:r>
              <a:rPr kumimoji="0" lang="en-IL" altLang="en-IL" sz="2400" i="0" u="none" strike="noStrike" cap="none" normalizeH="0" baseline="0" dirty="0" err="1">
                <a:ln>
                  <a:noFill/>
                </a:ln>
                <a:effectLst/>
                <a:latin typeface="Arial" panose="020B0604020202020204" pitchFamily="34" charset="0"/>
              </a:rPr>
              <a:t>cwnd</a:t>
            </a:r>
            <a:r>
              <a:rPr kumimoji="0" lang="en-IL" altLang="en-IL" sz="2400" i="0" u="none" strike="noStrike" cap="none" normalizeH="0" baseline="0" dirty="0">
                <a:ln>
                  <a:noFill/>
                </a:ln>
                <a:effectLst/>
                <a:latin typeface="Arial" panose="020B0604020202020204" pitchFamily="34" charset="0"/>
              </a:rPr>
              <a:t>) multiple times for each lost packet, New Reno uses partial </a:t>
            </a:r>
            <a:r>
              <a:rPr kumimoji="0" lang="en-IL" altLang="en-IL" sz="2400" i="0" u="none" strike="noStrike" cap="none" normalizeH="0" baseline="0" dirty="0" err="1">
                <a:ln>
                  <a:noFill/>
                </a:ln>
                <a:effectLst/>
                <a:latin typeface="Arial" panose="020B0604020202020204" pitchFamily="34" charset="0"/>
              </a:rPr>
              <a:t>ACKs</a:t>
            </a:r>
            <a:r>
              <a:rPr kumimoji="0" lang="en-IL" altLang="en-IL" sz="2400" i="0" u="none" strike="noStrike" cap="none" normalizeH="0" baseline="0" dirty="0">
                <a:ln>
                  <a:noFill/>
                </a:ln>
                <a:effectLst/>
                <a:latin typeface="Arial" panose="020B0604020202020204" pitchFamily="34" charset="0"/>
              </a:rPr>
              <a:t> to detect if all lost packets in a window have been recovered. It stays in fast recovery until all packets are acknowledged, avoiding repeated </a:t>
            </a:r>
            <a:r>
              <a:rPr kumimoji="0" lang="en-IL" altLang="en-IL" sz="2400" i="0" u="none" strike="noStrike" cap="none" normalizeH="0" baseline="0" dirty="0" err="1">
                <a:ln>
                  <a:noFill/>
                </a:ln>
                <a:effectLst/>
                <a:latin typeface="Arial" panose="020B0604020202020204" pitchFamily="34" charset="0"/>
              </a:rPr>
              <a:t>cwnd</a:t>
            </a:r>
            <a:r>
              <a:rPr kumimoji="0" lang="en-IL" altLang="en-IL" sz="2400" i="0" u="none" strike="noStrike" cap="none" normalizeH="0" baseline="0" dirty="0">
                <a:ln>
                  <a:noFill/>
                </a:ln>
                <a:effectLst/>
                <a:latin typeface="Arial" panose="020B0604020202020204" pitchFamily="34" charset="0"/>
              </a:rPr>
              <a:t> reductions and enabling faster recovery.</a:t>
            </a:r>
          </a:p>
          <a:p>
            <a:pPr marL="0" marR="0" lvl="0" indent="0" defTabSz="914400" rtl="0" eaLnBrk="0" fontAlgn="base" latinLnBrk="0" hangingPunct="0">
              <a:spcBef>
                <a:spcPct val="0"/>
              </a:spcBef>
              <a:spcAft>
                <a:spcPts val="600"/>
              </a:spcAft>
              <a:buClrTx/>
              <a:buSzTx/>
              <a:buFontTx/>
              <a:buNone/>
              <a:tabLst/>
            </a:pPr>
            <a:endParaRPr kumimoji="0" lang="en-IL" altLang="en-IL" sz="1900" b="0" i="0" u="none" strike="noStrike" cap="none" normalizeH="0" baseline="0" dirty="0">
              <a:ln>
                <a:noFill/>
              </a:ln>
              <a:effectLst/>
              <a:latin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467FDC-BB33-47E5-2DED-0E958D3CB3F9}"/>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a:solidFill>
                  <a:srgbClr val="FFFFFF"/>
                </a:solidFill>
                <a:latin typeface="+mj-lt"/>
                <a:ea typeface="+mj-ea"/>
                <a:cs typeface="+mj-cs"/>
              </a:rPr>
              <a:t>TCP New Reno algorithm</a:t>
            </a:r>
          </a:p>
        </p:txBody>
      </p:sp>
      <p:pic>
        <p:nvPicPr>
          <p:cNvPr id="7" name="Picture 6" descr="A diagram of a recovery process&#10;&#10;AI-generated content may be incorrect.">
            <a:extLst>
              <a:ext uri="{FF2B5EF4-FFF2-40B4-BE49-F238E27FC236}">
                <a16:creationId xmlns:a16="http://schemas.microsoft.com/office/drawing/2014/main" id="{3352561B-24C1-F45D-12FF-CD3A30E63173}"/>
              </a:ext>
            </a:extLst>
          </p:cNvPr>
          <p:cNvPicPr>
            <a:picLocks noChangeAspect="1"/>
          </p:cNvPicPr>
          <p:nvPr/>
        </p:nvPicPr>
        <p:blipFill>
          <a:blip r:embed="rId2"/>
          <a:stretch>
            <a:fillRect/>
          </a:stretch>
        </p:blipFill>
        <p:spPr>
          <a:xfrm>
            <a:off x="3582987" y="1698757"/>
            <a:ext cx="5085525" cy="3458157"/>
          </a:xfrm>
          <a:prstGeom prst="rect">
            <a:avLst/>
          </a:prstGeom>
        </p:spPr>
      </p:pic>
    </p:spTree>
    <p:extLst>
      <p:ext uri="{BB962C8B-B14F-4D97-AF65-F5344CB8AC3E}">
        <p14:creationId xmlns:p14="http://schemas.microsoft.com/office/powerpoint/2010/main" val="1600652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TCP CUBIC</a:t>
            </a:r>
          </a:p>
        </p:txBody>
      </p:sp>
      <p:sp>
        <p:nvSpPr>
          <p:cNvPr id="3" name="Content Placeholder 2"/>
          <p:cNvSpPr>
            <a:spLocks noGrp="1"/>
          </p:cNvSpPr>
          <p:nvPr>
            <p:ph idx="1"/>
          </p:nvPr>
        </p:nvSpPr>
        <p:spPr/>
        <p:txBody>
          <a:bodyPr>
            <a:normAutofit lnSpcReduction="10000"/>
          </a:bodyPr>
          <a:lstStyle/>
          <a:p>
            <a:r>
              <a:rPr lang="en-GB" dirty="0"/>
              <a:t>TCP CUBIC is a modern congestion control algorithm designed for high-speed networks. Unlike older TCP versions that grow the congestion window linearly, CUBIC uses a cubic function to control growth. It increases the window slowly near the previous maximum to avoid congestion, then faster if no losses happen. This makes it more aggressive and efficient on fast, long-delay networks.</a:t>
            </a:r>
          </a:p>
          <a:p>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881EF5-4415-CBE5-F556-684254454861}"/>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a:solidFill>
                  <a:srgbClr val="FFFFFF"/>
                </a:solidFill>
                <a:latin typeface="+mj-lt"/>
                <a:ea typeface="+mj-ea"/>
                <a:cs typeface="+mj-cs"/>
              </a:rPr>
              <a:t>TCP CUBIC algorithm</a:t>
            </a:r>
          </a:p>
        </p:txBody>
      </p:sp>
      <p:pic>
        <p:nvPicPr>
          <p:cNvPr id="13" name="Content Placeholder 12" descr="A diagram of a program&#10;&#10;AI-generated content may be incorrect.">
            <a:extLst>
              <a:ext uri="{FF2B5EF4-FFF2-40B4-BE49-F238E27FC236}">
                <a16:creationId xmlns:a16="http://schemas.microsoft.com/office/drawing/2014/main" id="{C1D340CE-C7B0-2902-E9FD-D780048E171F}"/>
              </a:ext>
            </a:extLst>
          </p:cNvPr>
          <p:cNvPicPr>
            <a:picLocks noGrp="1" noChangeAspect="1"/>
          </p:cNvPicPr>
          <p:nvPr>
            <p:ph idx="1"/>
          </p:nvPr>
        </p:nvPicPr>
        <p:blipFill>
          <a:blip r:embed="rId2"/>
          <a:stretch>
            <a:fillRect/>
          </a:stretch>
        </p:blipFill>
        <p:spPr>
          <a:xfrm>
            <a:off x="4005943" y="1153886"/>
            <a:ext cx="3583365" cy="4946097"/>
          </a:xfrm>
        </p:spPr>
      </p:pic>
    </p:spTree>
    <p:extLst>
      <p:ext uri="{BB962C8B-B14F-4D97-AF65-F5344CB8AC3E}">
        <p14:creationId xmlns:p14="http://schemas.microsoft.com/office/powerpoint/2010/main" val="832714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TCP BBR</a:t>
            </a:r>
          </a:p>
        </p:txBody>
      </p:sp>
      <p:sp>
        <p:nvSpPr>
          <p:cNvPr id="3" name="Content Placeholder 2"/>
          <p:cNvSpPr>
            <a:spLocks noGrp="1"/>
          </p:cNvSpPr>
          <p:nvPr>
            <p:ph idx="1"/>
          </p:nvPr>
        </p:nvSpPr>
        <p:spPr/>
        <p:txBody>
          <a:bodyPr/>
          <a:lstStyle/>
          <a:p>
            <a:pPr marL="0" indent="0">
              <a:buNone/>
            </a:pPr>
            <a:r>
              <a:rPr dirty="0"/>
              <a:t> </a:t>
            </a:r>
            <a:r>
              <a:rPr lang="en-GB" dirty="0"/>
              <a:t>TCP BBR is a modern congestion control algorithm that aims to maximize throughput and minimize latency. Unlike traditional methods like Reno or CUBIC that rely on packet loss as a signal of congestion, BBR builds a model of the network by estimating the bottleneck bandwidth and round-trip time (RTT). This allows it to adjust the sending rate more accurately and keep queues short.</a:t>
            </a: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83356" y="1928731"/>
            <a:ext cx="3333749" cy="2624327"/>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F196520-C5DB-D81E-CDF2-04F05443B41F}"/>
              </a:ext>
            </a:extLst>
          </p:cNvPr>
          <p:cNvSpPr>
            <a:spLocks noGrp="1"/>
          </p:cNvSpPr>
          <p:nvPr>
            <p:ph type="title"/>
          </p:nvPr>
        </p:nvSpPr>
        <p:spPr>
          <a:xfrm>
            <a:off x="771525" y="1967266"/>
            <a:ext cx="1971675" cy="2547257"/>
          </a:xfrm>
          <a:noFill/>
        </p:spPr>
        <p:txBody>
          <a:bodyPr vert="horz" lIns="91440" tIns="45720" rIns="91440" bIns="45720" rtlCol="0" anchor="ctr">
            <a:normAutofit/>
          </a:bodyPr>
          <a:lstStyle/>
          <a:p>
            <a:pPr defTabSz="914400">
              <a:lnSpc>
                <a:spcPct val="90000"/>
              </a:lnSpc>
            </a:pPr>
            <a:r>
              <a:rPr lang="en-US" sz="3100" kern="1200">
                <a:solidFill>
                  <a:srgbClr val="FFFFFF"/>
                </a:solidFill>
                <a:latin typeface="+mj-lt"/>
                <a:ea typeface="+mj-ea"/>
                <a:cs typeface="+mj-cs"/>
              </a:rPr>
              <a:t>TCP BBR algorithms</a:t>
            </a:r>
          </a:p>
        </p:txBody>
      </p:sp>
      <p:pic>
        <p:nvPicPr>
          <p:cNvPr id="5" name="Content Placeholder 4" descr="A diagram of a program&#10;&#10;AI-generated content may be incorrect.">
            <a:extLst>
              <a:ext uri="{FF2B5EF4-FFF2-40B4-BE49-F238E27FC236}">
                <a16:creationId xmlns:a16="http://schemas.microsoft.com/office/drawing/2014/main" id="{8DF518A5-428B-AD92-0F61-C606C5E7858B}"/>
              </a:ext>
            </a:extLst>
          </p:cNvPr>
          <p:cNvPicPr>
            <a:picLocks noGrp="1" noChangeAspect="1"/>
          </p:cNvPicPr>
          <p:nvPr>
            <p:ph idx="1"/>
          </p:nvPr>
        </p:nvPicPr>
        <p:blipFill>
          <a:blip r:embed="rId2"/>
          <a:stretch>
            <a:fillRect/>
          </a:stretch>
        </p:blipFill>
        <p:spPr>
          <a:xfrm>
            <a:off x="3395855" y="1415144"/>
            <a:ext cx="5272658" cy="3709986"/>
          </a:xfrm>
          <a:prstGeom prst="rect">
            <a:avLst/>
          </a:prstGeom>
        </p:spPr>
      </p:pic>
    </p:spTree>
    <p:extLst>
      <p:ext uri="{BB962C8B-B14F-4D97-AF65-F5344CB8AC3E}">
        <p14:creationId xmlns:p14="http://schemas.microsoft.com/office/powerpoint/2010/main" val="20653962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1729</TotalTime>
  <Words>1348</Words>
  <Application>Microsoft Office PowerPoint</Application>
  <PresentationFormat>On-screen Show (4:3)</PresentationFormat>
  <Paragraphs>89</Paragraphs>
  <Slides>37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Cambria Math</vt:lpstr>
      <vt:lpstr>Office Theme</vt:lpstr>
      <vt:lpstr>Fairness among TCP connections</vt:lpstr>
      <vt:lpstr>Introduction</vt:lpstr>
      <vt:lpstr>Congestion Control Protocols</vt:lpstr>
      <vt:lpstr>TCP New Reno</vt:lpstr>
      <vt:lpstr>TCP New Reno algorithm</vt:lpstr>
      <vt:lpstr>TCP CUBIC</vt:lpstr>
      <vt:lpstr>TCP CUBIC algorithm</vt:lpstr>
      <vt:lpstr>TCP BBR</vt:lpstr>
      <vt:lpstr>TCP BBR algorithms</vt:lpstr>
      <vt:lpstr>DCTCP</vt:lpstr>
      <vt:lpstr>DCTCP algorithms</vt:lpstr>
      <vt:lpstr>Fairness Concepts</vt:lpstr>
      <vt:lpstr>• Jain’s Fairness Index (JFI) </vt:lpstr>
      <vt:lpstr>Max-Min Fairness </vt:lpstr>
      <vt:lpstr>Proportional Fairness</vt:lpstr>
      <vt:lpstr>G-index</vt:lpstr>
      <vt:lpstr>Our topology </vt:lpstr>
      <vt:lpstr>Test 1 – equal flows  </vt:lpstr>
      <vt:lpstr>Set up : Number of flows=2 ,same RTT=10ms, bandwith= 4ms</vt:lpstr>
      <vt:lpstr>PowerPoint Presentation</vt:lpstr>
      <vt:lpstr>Set up : Number of flows=6,RTT=10ms, bandwith= 4ms</vt:lpstr>
      <vt:lpstr>Test 2 - unequal RTTs </vt:lpstr>
      <vt:lpstr>Set up : Number of flows=2 ,flow 1= 10ms, flow 2= 50ms, bandwith= 4ms </vt:lpstr>
      <vt:lpstr>PowerPoint Presentation</vt:lpstr>
      <vt:lpstr>Setup: </vt:lpstr>
      <vt:lpstr>PowerPoint Presentation</vt:lpstr>
      <vt:lpstr>Preliminary results</vt:lpstr>
      <vt:lpstr>Test 3 – Start-Time Bias (Early vs Late Flows)</vt:lpstr>
      <vt:lpstr>Set up :  flow 1=10ms, flow2=10ms, Flow 1 starts at 0s, Flow 2 starts at 15s ,bandwith= 4ms </vt:lpstr>
      <vt:lpstr>PowerPoint Presentation</vt:lpstr>
      <vt:lpstr>Set up :  flow 1=10ms, flow2=10ms, Flow 1 starts at 0s, Flow i starts at 5*(i-1) ,bandwith= 4ms</vt:lpstr>
      <vt:lpstr>PowerPoint Presentation</vt:lpstr>
      <vt:lpstr>Test 4  - different Protocols</vt:lpstr>
      <vt:lpstr>PowerPoint Presentation</vt:lpstr>
      <vt:lpstr>PowerPoint Presentation</vt:lpstr>
      <vt:lpstr>Conclusion </vt:lpstr>
      <vt:lpstr>What we learned?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majd</dc:creator>
  <cp:keywords/>
  <dc:description>generated using python-pptx</dc:description>
  <cp:lastModifiedBy>Majd Mahameed</cp:lastModifiedBy>
  <cp:revision>8</cp:revision>
  <dcterms:created xsi:type="dcterms:W3CDTF">2013-01-27T09:14:16Z</dcterms:created>
  <dcterms:modified xsi:type="dcterms:W3CDTF">2025-10-14T10:34:24Z</dcterms:modified>
  <cp:category/>
</cp:coreProperties>
</file>